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1.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0"/>
  </p:notesMasterIdLst>
  <p:handoutMasterIdLst>
    <p:handoutMasterId r:id="rId61"/>
  </p:handoutMasterIdLst>
  <p:sldIdLst>
    <p:sldId id="419" r:id="rId2"/>
    <p:sldId id="809" r:id="rId3"/>
    <p:sldId id="719" r:id="rId4"/>
    <p:sldId id="777" r:id="rId5"/>
    <p:sldId id="806" r:id="rId6"/>
    <p:sldId id="776" r:id="rId7"/>
    <p:sldId id="779" r:id="rId8"/>
    <p:sldId id="724" r:id="rId9"/>
    <p:sldId id="756" r:id="rId10"/>
    <p:sldId id="781" r:id="rId11"/>
    <p:sldId id="759" r:id="rId12"/>
    <p:sldId id="760" r:id="rId13"/>
    <p:sldId id="761" r:id="rId14"/>
    <p:sldId id="762" r:id="rId15"/>
    <p:sldId id="764" r:id="rId16"/>
    <p:sldId id="765" r:id="rId17"/>
    <p:sldId id="778" r:id="rId18"/>
    <p:sldId id="829" r:id="rId19"/>
    <p:sldId id="846" r:id="rId20"/>
    <p:sldId id="848" r:id="rId21"/>
    <p:sldId id="847" r:id="rId22"/>
    <p:sldId id="827" r:id="rId23"/>
    <p:sldId id="828" r:id="rId24"/>
    <p:sldId id="804" r:id="rId25"/>
    <p:sldId id="805" r:id="rId26"/>
    <p:sldId id="803" r:id="rId27"/>
    <p:sldId id="802" r:id="rId28"/>
    <p:sldId id="855" r:id="rId29"/>
    <p:sldId id="849" r:id="rId30"/>
    <p:sldId id="856" r:id="rId31"/>
    <p:sldId id="727" r:id="rId32"/>
    <p:sldId id="728" r:id="rId33"/>
    <p:sldId id="729" r:id="rId34"/>
    <p:sldId id="730" r:id="rId35"/>
    <p:sldId id="731" r:id="rId36"/>
    <p:sldId id="732" r:id="rId37"/>
    <p:sldId id="733" r:id="rId38"/>
    <p:sldId id="734" r:id="rId39"/>
    <p:sldId id="807" r:id="rId40"/>
    <p:sldId id="808" r:id="rId41"/>
    <p:sldId id="735" r:id="rId42"/>
    <p:sldId id="736" r:id="rId43"/>
    <p:sldId id="737" r:id="rId44"/>
    <p:sldId id="738" r:id="rId45"/>
    <p:sldId id="739" r:id="rId46"/>
    <p:sldId id="850" r:id="rId47"/>
    <p:sldId id="851" r:id="rId48"/>
    <p:sldId id="852" r:id="rId49"/>
    <p:sldId id="853" r:id="rId50"/>
    <p:sldId id="854" r:id="rId51"/>
    <p:sldId id="857" r:id="rId52"/>
    <p:sldId id="812" r:id="rId53"/>
    <p:sldId id="813" r:id="rId54"/>
    <p:sldId id="814" r:id="rId55"/>
    <p:sldId id="815" r:id="rId56"/>
    <p:sldId id="819" r:id="rId57"/>
    <p:sldId id="820" r:id="rId58"/>
    <p:sldId id="821" r:id="rId59"/>
  </p:sldIdLst>
  <p:sldSz cx="9144000" cy="6858000" type="screen4x3"/>
  <p:notesSz cx="7086600" cy="10210800"/>
  <p:defaultTextStyle>
    <a:defPPr>
      <a:defRPr lang="zh-TW"/>
    </a:defPPr>
    <a:lvl1pPr algn="l" rtl="0" fontAlgn="base">
      <a:spcBef>
        <a:spcPct val="0"/>
      </a:spcBef>
      <a:spcAft>
        <a:spcPct val="0"/>
      </a:spcAft>
      <a:defRPr kumimoji="1" b="1" kern="1200">
        <a:solidFill>
          <a:schemeClr val="tx1"/>
        </a:solidFill>
        <a:latin typeface="Verdana" pitchFamily="34" charset="0"/>
        <a:ea typeface="新細明體" pitchFamily="18" charset="-120"/>
        <a:cs typeface="+mn-cs"/>
      </a:defRPr>
    </a:lvl1pPr>
    <a:lvl2pPr marL="457200" algn="l" rtl="0" fontAlgn="base">
      <a:spcBef>
        <a:spcPct val="0"/>
      </a:spcBef>
      <a:spcAft>
        <a:spcPct val="0"/>
      </a:spcAft>
      <a:defRPr kumimoji="1" b="1" kern="1200">
        <a:solidFill>
          <a:schemeClr val="tx1"/>
        </a:solidFill>
        <a:latin typeface="Verdana" pitchFamily="34" charset="0"/>
        <a:ea typeface="新細明體" pitchFamily="18" charset="-120"/>
        <a:cs typeface="+mn-cs"/>
      </a:defRPr>
    </a:lvl2pPr>
    <a:lvl3pPr marL="914400" algn="l" rtl="0" fontAlgn="base">
      <a:spcBef>
        <a:spcPct val="0"/>
      </a:spcBef>
      <a:spcAft>
        <a:spcPct val="0"/>
      </a:spcAft>
      <a:defRPr kumimoji="1" b="1" kern="1200">
        <a:solidFill>
          <a:schemeClr val="tx1"/>
        </a:solidFill>
        <a:latin typeface="Verdana" pitchFamily="34" charset="0"/>
        <a:ea typeface="新細明體" pitchFamily="18" charset="-120"/>
        <a:cs typeface="+mn-cs"/>
      </a:defRPr>
    </a:lvl3pPr>
    <a:lvl4pPr marL="1371600" algn="l" rtl="0" fontAlgn="base">
      <a:spcBef>
        <a:spcPct val="0"/>
      </a:spcBef>
      <a:spcAft>
        <a:spcPct val="0"/>
      </a:spcAft>
      <a:defRPr kumimoji="1" b="1" kern="1200">
        <a:solidFill>
          <a:schemeClr val="tx1"/>
        </a:solidFill>
        <a:latin typeface="Verdana" pitchFamily="34" charset="0"/>
        <a:ea typeface="新細明體" pitchFamily="18" charset="-120"/>
        <a:cs typeface="+mn-cs"/>
      </a:defRPr>
    </a:lvl4pPr>
    <a:lvl5pPr marL="1828800" algn="l" rtl="0" fontAlgn="base">
      <a:spcBef>
        <a:spcPct val="0"/>
      </a:spcBef>
      <a:spcAft>
        <a:spcPct val="0"/>
      </a:spcAft>
      <a:defRPr kumimoji="1" b="1" kern="1200">
        <a:solidFill>
          <a:schemeClr val="tx1"/>
        </a:solidFill>
        <a:latin typeface="Verdana" pitchFamily="34" charset="0"/>
        <a:ea typeface="新細明體" pitchFamily="18" charset="-120"/>
        <a:cs typeface="+mn-cs"/>
      </a:defRPr>
    </a:lvl5pPr>
    <a:lvl6pPr marL="2286000" algn="l" defTabSz="914400" rtl="0" eaLnBrk="1" latinLnBrk="0" hangingPunct="1">
      <a:defRPr kumimoji="1" b="1" kern="1200">
        <a:solidFill>
          <a:schemeClr val="tx1"/>
        </a:solidFill>
        <a:latin typeface="Verdana" pitchFamily="34" charset="0"/>
        <a:ea typeface="新細明體" pitchFamily="18" charset="-120"/>
        <a:cs typeface="+mn-cs"/>
      </a:defRPr>
    </a:lvl6pPr>
    <a:lvl7pPr marL="2743200" algn="l" defTabSz="914400" rtl="0" eaLnBrk="1" latinLnBrk="0" hangingPunct="1">
      <a:defRPr kumimoji="1" b="1" kern="1200">
        <a:solidFill>
          <a:schemeClr val="tx1"/>
        </a:solidFill>
        <a:latin typeface="Verdana" pitchFamily="34" charset="0"/>
        <a:ea typeface="新細明體" pitchFamily="18" charset="-120"/>
        <a:cs typeface="+mn-cs"/>
      </a:defRPr>
    </a:lvl7pPr>
    <a:lvl8pPr marL="3200400" algn="l" defTabSz="914400" rtl="0" eaLnBrk="1" latinLnBrk="0" hangingPunct="1">
      <a:defRPr kumimoji="1" b="1" kern="1200">
        <a:solidFill>
          <a:schemeClr val="tx1"/>
        </a:solidFill>
        <a:latin typeface="Verdana" pitchFamily="34" charset="0"/>
        <a:ea typeface="新細明體" pitchFamily="18" charset="-120"/>
        <a:cs typeface="+mn-cs"/>
      </a:defRPr>
    </a:lvl8pPr>
    <a:lvl9pPr marL="3657600" algn="l" defTabSz="914400" rtl="0" eaLnBrk="1" latinLnBrk="0" hangingPunct="1">
      <a:defRPr kumimoji="1" b="1" kern="1200">
        <a:solidFill>
          <a:schemeClr val="tx1"/>
        </a:solidFill>
        <a:latin typeface="Verdana" pitchFamily="34"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04" autoAdjust="0"/>
    <p:restoredTop sz="94660"/>
  </p:normalViewPr>
  <p:slideViewPr>
    <p:cSldViewPr>
      <p:cViewPr varScale="1">
        <p:scale>
          <a:sx n="55" d="100"/>
          <a:sy n="55" d="100"/>
        </p:scale>
        <p:origin x="-544"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8837" tIns="49419" rIns="98837" bIns="49419" numCol="1" anchor="t" anchorCtr="0" compatLnSpc="1">
            <a:prstTxWarp prst="textNoShape">
              <a:avLst/>
            </a:prstTxWarp>
          </a:bodyPr>
          <a:lstStyle>
            <a:lvl1pPr>
              <a:defRPr sz="1300" b="0">
                <a:latin typeface="Arial" charset="0"/>
              </a:defRPr>
            </a:lvl1pPr>
          </a:lstStyle>
          <a:p>
            <a:pPr>
              <a:defRPr/>
            </a:pPr>
            <a:endParaRPr lang="en-US" altLang="zh-TW"/>
          </a:p>
        </p:txBody>
      </p:sp>
      <p:sp>
        <p:nvSpPr>
          <p:cNvPr id="101379" name="Rectangle 3"/>
          <p:cNvSpPr>
            <a:spLocks noGrp="1" noChangeArrowheads="1"/>
          </p:cNvSpPr>
          <p:nvPr>
            <p:ph type="dt" sz="quarter" idx="1"/>
          </p:nvPr>
        </p:nvSpPr>
        <p:spPr bwMode="auto">
          <a:xfrm>
            <a:off x="4014788" y="0"/>
            <a:ext cx="3070225" cy="511175"/>
          </a:xfrm>
          <a:prstGeom prst="rect">
            <a:avLst/>
          </a:prstGeom>
          <a:noFill/>
          <a:ln w="9525">
            <a:noFill/>
            <a:miter lim="800000"/>
            <a:headEnd/>
            <a:tailEnd/>
          </a:ln>
          <a:effectLst/>
        </p:spPr>
        <p:txBody>
          <a:bodyPr vert="horz" wrap="square" lIns="98837" tIns="49419" rIns="98837" bIns="49419" numCol="1" anchor="t" anchorCtr="0" compatLnSpc="1">
            <a:prstTxWarp prst="textNoShape">
              <a:avLst/>
            </a:prstTxWarp>
          </a:bodyPr>
          <a:lstStyle>
            <a:lvl1pPr algn="r">
              <a:defRPr sz="1300" b="0">
                <a:latin typeface="Arial" charset="0"/>
              </a:defRPr>
            </a:lvl1pPr>
          </a:lstStyle>
          <a:p>
            <a:pPr>
              <a:defRPr/>
            </a:pPr>
            <a:endParaRPr lang="en-US" altLang="zh-TW"/>
          </a:p>
        </p:txBody>
      </p:sp>
      <p:sp>
        <p:nvSpPr>
          <p:cNvPr id="101380" name="Rectangle 4"/>
          <p:cNvSpPr>
            <a:spLocks noGrp="1" noChangeArrowheads="1"/>
          </p:cNvSpPr>
          <p:nvPr>
            <p:ph type="ftr" sz="quarter" idx="2"/>
          </p:nvPr>
        </p:nvSpPr>
        <p:spPr bwMode="auto">
          <a:xfrm>
            <a:off x="0" y="9698038"/>
            <a:ext cx="3070225" cy="511175"/>
          </a:xfrm>
          <a:prstGeom prst="rect">
            <a:avLst/>
          </a:prstGeom>
          <a:noFill/>
          <a:ln w="9525">
            <a:noFill/>
            <a:miter lim="800000"/>
            <a:headEnd/>
            <a:tailEnd/>
          </a:ln>
          <a:effectLst/>
        </p:spPr>
        <p:txBody>
          <a:bodyPr vert="horz" wrap="square" lIns="98837" tIns="49419" rIns="98837" bIns="49419" numCol="1" anchor="b" anchorCtr="0" compatLnSpc="1">
            <a:prstTxWarp prst="textNoShape">
              <a:avLst/>
            </a:prstTxWarp>
          </a:bodyPr>
          <a:lstStyle>
            <a:lvl1pPr>
              <a:defRPr sz="1300" b="0">
                <a:latin typeface="Arial" charset="0"/>
              </a:defRPr>
            </a:lvl1pPr>
          </a:lstStyle>
          <a:p>
            <a:pPr>
              <a:defRPr/>
            </a:pPr>
            <a:endParaRPr lang="en-US" altLang="zh-TW"/>
          </a:p>
        </p:txBody>
      </p:sp>
      <p:sp>
        <p:nvSpPr>
          <p:cNvPr id="101381" name="Rectangle 5"/>
          <p:cNvSpPr>
            <a:spLocks noGrp="1" noChangeArrowheads="1"/>
          </p:cNvSpPr>
          <p:nvPr>
            <p:ph type="sldNum" sz="quarter" idx="3"/>
          </p:nvPr>
        </p:nvSpPr>
        <p:spPr bwMode="auto">
          <a:xfrm>
            <a:off x="4014788" y="9698038"/>
            <a:ext cx="3070225" cy="511175"/>
          </a:xfrm>
          <a:prstGeom prst="rect">
            <a:avLst/>
          </a:prstGeom>
          <a:noFill/>
          <a:ln w="9525">
            <a:noFill/>
            <a:miter lim="800000"/>
            <a:headEnd/>
            <a:tailEnd/>
          </a:ln>
          <a:effectLst/>
        </p:spPr>
        <p:txBody>
          <a:bodyPr vert="horz" wrap="square" lIns="98837" tIns="49419" rIns="98837" bIns="49419" numCol="1" anchor="b" anchorCtr="0" compatLnSpc="1">
            <a:prstTxWarp prst="textNoShape">
              <a:avLst/>
            </a:prstTxWarp>
          </a:bodyPr>
          <a:lstStyle>
            <a:lvl1pPr algn="r">
              <a:defRPr sz="1300" b="0">
                <a:latin typeface="Arial" charset="0"/>
              </a:defRPr>
            </a:lvl1pPr>
          </a:lstStyle>
          <a:p>
            <a:pPr>
              <a:defRPr/>
            </a:pPr>
            <a:fld id="{553CC870-0561-4EAE-92AC-9EFDBCB479A8}" type="slidenum">
              <a:rPr lang="en-US" altLang="zh-TW"/>
              <a:pPr>
                <a:defRPr/>
              </a:pPr>
              <a:t>‹#›</a:t>
            </a:fld>
            <a:endParaRPr lang="en-US" altLang="zh-TW"/>
          </a:p>
        </p:txBody>
      </p:sp>
    </p:spTree>
    <p:extLst>
      <p:ext uri="{BB962C8B-B14F-4D97-AF65-F5344CB8AC3E}">
        <p14:creationId xmlns:p14="http://schemas.microsoft.com/office/powerpoint/2010/main" val="207335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0225" cy="511175"/>
          </a:xfrm>
          <a:prstGeom prst="rect">
            <a:avLst/>
          </a:prstGeom>
        </p:spPr>
        <p:txBody>
          <a:bodyPr vert="horz" lIns="98837" tIns="49419" rIns="98837" bIns="49419" rtlCol="0"/>
          <a:lstStyle>
            <a:lvl1pPr algn="l">
              <a:defRPr sz="1300" b="0"/>
            </a:lvl1pPr>
          </a:lstStyle>
          <a:p>
            <a:pPr>
              <a:defRPr/>
            </a:pPr>
            <a:endParaRPr lang="zh-TW" altLang="en-US"/>
          </a:p>
        </p:txBody>
      </p:sp>
      <p:sp>
        <p:nvSpPr>
          <p:cNvPr id="3" name="日期版面配置區 2"/>
          <p:cNvSpPr>
            <a:spLocks noGrp="1"/>
          </p:cNvSpPr>
          <p:nvPr>
            <p:ph type="dt" idx="1"/>
          </p:nvPr>
        </p:nvSpPr>
        <p:spPr>
          <a:xfrm>
            <a:off x="4014788" y="0"/>
            <a:ext cx="3070225" cy="511175"/>
          </a:xfrm>
          <a:prstGeom prst="rect">
            <a:avLst/>
          </a:prstGeom>
        </p:spPr>
        <p:txBody>
          <a:bodyPr vert="horz" lIns="98837" tIns="49419" rIns="98837" bIns="49419" rtlCol="0"/>
          <a:lstStyle>
            <a:lvl1pPr algn="r">
              <a:defRPr sz="1300" b="0"/>
            </a:lvl1pPr>
          </a:lstStyle>
          <a:p>
            <a:pPr>
              <a:defRPr/>
            </a:pPr>
            <a:fld id="{883F3007-5E6D-4F8E-9A0F-C4EE605963E6}" type="datetimeFigureOut">
              <a:rPr lang="zh-TW" altLang="en-US"/>
              <a:pPr>
                <a:defRPr/>
              </a:pPr>
              <a:t>13/4/10</a:t>
            </a:fld>
            <a:endParaRPr lang="zh-TW" altLang="en-US"/>
          </a:p>
        </p:txBody>
      </p:sp>
      <p:sp>
        <p:nvSpPr>
          <p:cNvPr id="4" name="投影片圖像版面配置區 3"/>
          <p:cNvSpPr>
            <a:spLocks noGrp="1" noRot="1" noChangeAspect="1"/>
          </p:cNvSpPr>
          <p:nvPr>
            <p:ph type="sldImg" idx="2"/>
          </p:nvPr>
        </p:nvSpPr>
        <p:spPr>
          <a:xfrm>
            <a:off x="990600" y="765175"/>
            <a:ext cx="5105400" cy="3829050"/>
          </a:xfrm>
          <a:prstGeom prst="rect">
            <a:avLst/>
          </a:prstGeom>
          <a:noFill/>
          <a:ln w="12700">
            <a:solidFill>
              <a:prstClr val="black"/>
            </a:solidFill>
          </a:ln>
        </p:spPr>
        <p:txBody>
          <a:bodyPr vert="horz" lIns="98837" tIns="49419" rIns="98837" bIns="49419" rtlCol="0" anchor="ctr"/>
          <a:lstStyle/>
          <a:p>
            <a:pPr lvl="0"/>
            <a:endParaRPr lang="zh-TW" altLang="en-US" noProof="0" smtClean="0"/>
          </a:p>
        </p:txBody>
      </p:sp>
      <p:sp>
        <p:nvSpPr>
          <p:cNvPr id="5" name="備忘稿版面配置區 4"/>
          <p:cNvSpPr>
            <a:spLocks noGrp="1"/>
          </p:cNvSpPr>
          <p:nvPr>
            <p:ph type="body" sz="quarter" idx="3"/>
          </p:nvPr>
        </p:nvSpPr>
        <p:spPr>
          <a:xfrm>
            <a:off x="708025" y="4849813"/>
            <a:ext cx="5670550" cy="4595812"/>
          </a:xfrm>
          <a:prstGeom prst="rect">
            <a:avLst/>
          </a:prstGeom>
        </p:spPr>
        <p:txBody>
          <a:bodyPr vert="horz" lIns="98837" tIns="49419" rIns="98837" bIns="49419"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698038"/>
            <a:ext cx="3070225" cy="511175"/>
          </a:xfrm>
          <a:prstGeom prst="rect">
            <a:avLst/>
          </a:prstGeom>
        </p:spPr>
        <p:txBody>
          <a:bodyPr vert="horz" lIns="98837" tIns="49419" rIns="98837" bIns="49419" rtlCol="0" anchor="b"/>
          <a:lstStyle>
            <a:lvl1pPr algn="l">
              <a:defRPr sz="1300" b="0"/>
            </a:lvl1pPr>
          </a:lstStyle>
          <a:p>
            <a:pPr>
              <a:defRPr/>
            </a:pPr>
            <a:endParaRPr lang="zh-TW" altLang="en-US"/>
          </a:p>
        </p:txBody>
      </p:sp>
      <p:sp>
        <p:nvSpPr>
          <p:cNvPr id="7" name="投影片編號版面配置區 6"/>
          <p:cNvSpPr>
            <a:spLocks noGrp="1"/>
          </p:cNvSpPr>
          <p:nvPr>
            <p:ph type="sldNum" sz="quarter" idx="5"/>
          </p:nvPr>
        </p:nvSpPr>
        <p:spPr>
          <a:xfrm>
            <a:off x="4014788" y="9698038"/>
            <a:ext cx="3070225" cy="511175"/>
          </a:xfrm>
          <a:prstGeom prst="rect">
            <a:avLst/>
          </a:prstGeom>
        </p:spPr>
        <p:txBody>
          <a:bodyPr vert="horz" lIns="98837" tIns="49419" rIns="98837" bIns="49419" rtlCol="0" anchor="b"/>
          <a:lstStyle>
            <a:lvl1pPr algn="r">
              <a:defRPr sz="1300" b="0"/>
            </a:lvl1pPr>
          </a:lstStyle>
          <a:p>
            <a:pPr>
              <a:defRPr/>
            </a:pPr>
            <a:fld id="{5F3D1131-E089-426D-965C-4435972A0AAC}" type="slidenum">
              <a:rPr lang="zh-TW" altLang="en-US"/>
              <a:pPr>
                <a:defRPr/>
              </a:pPr>
              <a:t>‹#›</a:t>
            </a:fld>
            <a:endParaRPr lang="zh-TW" altLang="en-US"/>
          </a:p>
        </p:txBody>
      </p:sp>
    </p:spTree>
    <p:extLst>
      <p:ext uri="{BB962C8B-B14F-4D97-AF65-F5344CB8AC3E}">
        <p14:creationId xmlns:p14="http://schemas.microsoft.com/office/powerpoint/2010/main" val="14463957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553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554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0430C8-B275-4AE4-9306-50531FC6E765}" type="slidenum">
              <a:rPr lang="zh-TW" altLang="en-US" smtClean="0"/>
              <a:pPr/>
              <a:t>1</a:t>
            </a:fld>
            <a:endParaRPr lang="en-US" altLang="zh-TW"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kumimoji="0" lang="zh-TW" altLang="en-US">
              <a:latin typeface="Calibri" charset="0"/>
              <a:ea typeface="新細明體" charset="0"/>
            </a:endParaRPr>
          </a:p>
        </p:txBody>
      </p:sp>
      <p:sp>
        <p:nvSpPr>
          <p:cNvPr id="8294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C46C98D2-8DEB-484A-B597-F6BD75E69E5A}" type="slidenum">
              <a:rPr lang="zh-TW" altLang="en-US" sz="1300" b="0"/>
              <a:pPr/>
              <a:t>24</a:t>
            </a:fld>
            <a:endParaRPr lang="en-US" altLang="zh-TW" sz="1300" b="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451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64516"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DC1C89-B5DB-480D-B57B-DECAD97F6681}" type="slidenum">
              <a:rPr lang="zh-TW" altLang="en-US" smtClean="0"/>
              <a:pPr/>
              <a:t>25</a:t>
            </a:fld>
            <a:endParaRPr lang="en-US" altLang="zh-TW"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kumimoji="0" lang="zh-TW" altLang="en-US">
              <a:latin typeface="Calibri" charset="0"/>
              <a:ea typeface="新細明體" charset="0"/>
            </a:endParaRPr>
          </a:p>
        </p:txBody>
      </p:sp>
      <p:sp>
        <p:nvSpPr>
          <p:cNvPr id="104451"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0045F842-2ADC-2C42-8307-098206A3FF03}" type="slidenum">
              <a:rPr lang="zh-TW" altLang="en-US" sz="1300" b="0"/>
              <a:pPr/>
              <a:t>26</a:t>
            </a:fld>
            <a:endParaRPr lang="en-US" altLang="zh-TW" sz="1300" b="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kumimoji="0" lang="zh-TW" altLang="en-US">
              <a:latin typeface="Calibri" charset="0"/>
              <a:ea typeface="新細明體" charset="0"/>
            </a:endParaRPr>
          </a:p>
        </p:txBody>
      </p:sp>
      <p:sp>
        <p:nvSpPr>
          <p:cNvPr id="10342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C3C645D5-06C2-1E4B-9EA2-15CE4B87E5EC}" type="slidenum">
              <a:rPr lang="zh-TW" altLang="en-US" sz="1300" b="0"/>
              <a:pPr/>
              <a:t>27</a:t>
            </a:fld>
            <a:endParaRPr lang="en-US" altLang="zh-TW" sz="1300"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kumimoji="0" lang="zh-TW" altLang="en-US">
              <a:latin typeface="Calibri" charset="0"/>
              <a:ea typeface="新細明體" charset="0"/>
            </a:endParaRPr>
          </a:p>
        </p:txBody>
      </p:sp>
      <p:sp>
        <p:nvSpPr>
          <p:cNvPr id="10342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C3C645D5-06C2-1E4B-9EA2-15CE4B87E5EC}" type="slidenum">
              <a:rPr lang="zh-TW" altLang="en-US" sz="1300" b="0"/>
              <a:pPr/>
              <a:t>29</a:t>
            </a:fld>
            <a:endParaRPr lang="en-US" altLang="zh-TW" sz="1300"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kumimoji="0" lang="zh-TW" altLang="en-US">
              <a:latin typeface="Calibri" charset="0"/>
              <a:ea typeface="新細明體" charset="0"/>
            </a:endParaRPr>
          </a:p>
        </p:txBody>
      </p:sp>
      <p:sp>
        <p:nvSpPr>
          <p:cNvPr id="87043"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E7AECEEA-44E1-0349-9C0A-111131818378}" type="slidenum">
              <a:rPr lang="zh-TW" altLang="en-US" sz="1300" b="0"/>
              <a:pPr/>
              <a:t>31</a:t>
            </a:fld>
            <a:endParaRPr lang="en-US" altLang="zh-TW" sz="1300"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kumimoji="0" lang="zh-TW" altLang="en-US">
              <a:latin typeface="Calibri" charset="0"/>
              <a:ea typeface="新細明體" charset="0"/>
            </a:endParaRPr>
          </a:p>
        </p:txBody>
      </p:sp>
      <p:sp>
        <p:nvSpPr>
          <p:cNvPr id="8806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9DB3BDB9-8742-4F42-85BA-E9E955325ECC}" type="slidenum">
              <a:rPr lang="zh-TW" altLang="en-US" sz="1300" b="0"/>
              <a:pPr/>
              <a:t>34</a:t>
            </a:fld>
            <a:endParaRPr lang="en-US" altLang="zh-TW" sz="1300" b="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kumimoji="0" lang="zh-TW" altLang="en-US">
              <a:latin typeface="Calibri" charset="0"/>
              <a:ea typeface="新細明體" charset="0"/>
            </a:endParaRPr>
          </a:p>
        </p:txBody>
      </p:sp>
      <p:sp>
        <p:nvSpPr>
          <p:cNvPr id="89091"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17D1FB11-95D2-6C48-87D1-934B4AACC7AF}" type="slidenum">
              <a:rPr lang="zh-TW" altLang="en-US" sz="1300" b="0"/>
              <a:pPr/>
              <a:t>35</a:t>
            </a:fld>
            <a:endParaRPr lang="en-US" altLang="zh-TW" sz="1300" b="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4"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kumimoji="0" lang="zh-TW" altLang="en-US">
              <a:latin typeface="Calibri" charset="0"/>
              <a:ea typeface="新細明體" charset="0"/>
            </a:endParaRPr>
          </a:p>
        </p:txBody>
      </p:sp>
      <p:sp>
        <p:nvSpPr>
          <p:cNvPr id="90115"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36254B78-0E81-D343-9B34-1DB632EC4F89}" type="slidenum">
              <a:rPr lang="zh-TW" altLang="en-US" sz="1300" b="0"/>
              <a:pPr/>
              <a:t>36</a:t>
            </a:fld>
            <a:endParaRPr lang="en-US" altLang="zh-TW" sz="1300" b="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kumimoji="0" lang="zh-TW" altLang="en-US">
              <a:latin typeface="Calibri" charset="0"/>
              <a:ea typeface="新細明體" charset="0"/>
            </a:endParaRPr>
          </a:p>
        </p:txBody>
      </p:sp>
      <p:sp>
        <p:nvSpPr>
          <p:cNvPr id="91139"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1B3878D3-3125-2D46-9BBA-DCC16CB78575}" type="slidenum">
              <a:rPr lang="zh-TW" altLang="en-US" sz="1300" b="0"/>
              <a:pPr/>
              <a:t>37</a:t>
            </a:fld>
            <a:endParaRPr lang="en-US" altLang="zh-TW" sz="1300" b="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kumimoji="0" lang="zh-TW" altLang="en-US">
              <a:latin typeface="Calibri" charset="0"/>
              <a:ea typeface="新細明體" charset="0"/>
            </a:endParaRPr>
          </a:p>
        </p:txBody>
      </p:sp>
      <p:sp>
        <p:nvSpPr>
          <p:cNvPr id="8294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C46C98D2-8DEB-484A-B597-F6BD75E69E5A}" type="slidenum">
              <a:rPr lang="zh-TW" altLang="en-US" sz="1300" b="0"/>
              <a:pPr/>
              <a:t>3</a:t>
            </a:fld>
            <a:endParaRPr lang="en-US" altLang="zh-TW" sz="1300"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kumimoji="0" lang="zh-TW" altLang="en-US">
              <a:latin typeface="Calibri" charset="0"/>
              <a:ea typeface="新細明體" charset="0"/>
            </a:endParaRPr>
          </a:p>
        </p:txBody>
      </p:sp>
      <p:sp>
        <p:nvSpPr>
          <p:cNvPr id="92163"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DBBFC1A6-6D91-3F4B-8F37-A99A0867439F}" type="slidenum">
              <a:rPr lang="zh-TW" altLang="en-US" sz="1300" b="0"/>
              <a:pPr/>
              <a:t>38</a:t>
            </a:fld>
            <a:endParaRPr lang="en-US" altLang="zh-TW" sz="1300" b="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3A1ABB73-3ABA-F44E-971E-9FE646213532}" type="slidenum">
              <a:rPr lang="en-US" altLang="zh-TW" sz="1300" b="0"/>
              <a:pPr/>
              <a:t>41</a:t>
            </a:fld>
            <a:endParaRPr lang="en-US" altLang="zh-TW" sz="1300" b="0"/>
          </a:p>
        </p:txBody>
      </p:sp>
      <p:sp>
        <p:nvSpPr>
          <p:cNvPr id="931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kumimoji="0" lang="zh-TW">
              <a:latin typeface="Calibri" charset="0"/>
              <a:ea typeface="新細明體" charset="0"/>
            </a:endParaRPr>
          </a:p>
        </p:txBody>
      </p:sp>
      <p:sp>
        <p:nvSpPr>
          <p:cNvPr id="93188" name="投影片編號版面配置區 3"/>
          <p:cNvSpPr txBox="1">
            <a:spLocks noGrp="1"/>
          </p:cNvSpPr>
          <p:nvPr/>
        </p:nvSpPr>
        <p:spPr bwMode="auto">
          <a:xfrm>
            <a:off x="4014788" y="9698038"/>
            <a:ext cx="30702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37" tIns="49419" rIns="98837" bIns="49419" anchor="b"/>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pPr algn="r"/>
            <a:fld id="{ED23014C-0257-1A49-918D-E611C23C1282}" type="slidenum">
              <a:rPr lang="en-US" altLang="zh-TW" sz="1300" b="0"/>
              <a:pPr algn="r"/>
              <a:t>41</a:t>
            </a:fld>
            <a:endParaRPr lang="en-US" altLang="zh-TW" sz="1300" b="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kumimoji="0" lang="zh-TW" altLang="en-US">
              <a:latin typeface="Calibri" charset="0"/>
              <a:ea typeface="新細明體" charset="0"/>
            </a:endParaRPr>
          </a:p>
        </p:txBody>
      </p:sp>
      <p:sp>
        <p:nvSpPr>
          <p:cNvPr id="94211"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5AA861FF-59A0-114B-A06D-D50B9290CB67}" type="slidenum">
              <a:rPr lang="zh-TW" altLang="en-US" sz="1300" b="0"/>
              <a:pPr/>
              <a:t>42</a:t>
            </a:fld>
            <a:endParaRPr lang="en-US" altLang="zh-TW" sz="1300" b="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kumimoji="0" lang="zh-TW" altLang="en-US">
              <a:latin typeface="Calibri" charset="0"/>
              <a:ea typeface="新細明體" charset="0"/>
            </a:endParaRPr>
          </a:p>
        </p:txBody>
      </p:sp>
      <p:sp>
        <p:nvSpPr>
          <p:cNvPr id="95235"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3CE90108-B486-494E-988F-6D5B2FA1C91B}" type="slidenum">
              <a:rPr lang="zh-TW" altLang="en-US" sz="1300" b="0"/>
              <a:pPr/>
              <a:t>43</a:t>
            </a:fld>
            <a:endParaRPr lang="zh-TW" altLang="en-US" sz="1300" b="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8"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kumimoji="0" lang="zh-TW" altLang="en-US">
              <a:latin typeface="Calibri" charset="0"/>
              <a:ea typeface="新細明體" charset="0"/>
            </a:endParaRPr>
          </a:p>
        </p:txBody>
      </p:sp>
      <p:sp>
        <p:nvSpPr>
          <p:cNvPr id="96259" name="頁首版面配置區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r>
              <a:rPr lang="en-US" altLang="zh-TW" sz="1300" b="0"/>
              <a:t>PIRLS 2006 </a:t>
            </a:r>
            <a:r>
              <a:rPr lang="zh-TW" altLang="en-US" sz="1300" b="0"/>
              <a:t>台灣</a:t>
            </a:r>
          </a:p>
        </p:txBody>
      </p:sp>
      <p:sp>
        <p:nvSpPr>
          <p:cNvPr id="96260"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r>
              <a:rPr lang="en-US" altLang="zh-TW" sz="1300" b="0"/>
              <a:t>2008/2/19</a:t>
            </a:r>
            <a:endParaRPr lang="zh-TW" altLang="en-US" sz="1300" b="0"/>
          </a:p>
        </p:txBody>
      </p:sp>
      <p:sp>
        <p:nvSpPr>
          <p:cNvPr id="96261" name="頁尾版面配置區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r>
              <a:rPr lang="en-US" altLang="zh-TW" sz="1300" b="0"/>
              <a:t>NCU Reading &amp; Learning Lab</a:t>
            </a:r>
            <a:endParaRPr lang="zh-TW" altLang="en-US" sz="1300" b="0"/>
          </a:p>
        </p:txBody>
      </p:sp>
      <p:sp>
        <p:nvSpPr>
          <p:cNvPr id="96262" name="投影片編號版面配置區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8C3A6490-14DD-4E42-B968-2D6C3F38B55F}" type="slidenum">
              <a:rPr lang="zh-TW" altLang="en-US" sz="1300" b="0"/>
              <a:pPr/>
              <a:t>44</a:t>
            </a:fld>
            <a:endParaRPr lang="zh-TW" altLang="en-US" sz="1300" b="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kumimoji="0" lang="zh-TW" altLang="en-US">
              <a:latin typeface="Calibri" charset="0"/>
              <a:ea typeface="新細明體" charset="0"/>
            </a:endParaRPr>
          </a:p>
        </p:txBody>
      </p:sp>
      <p:sp>
        <p:nvSpPr>
          <p:cNvPr id="97283"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8A73BF15-9F92-0C41-975E-305D80F434DC}" type="slidenum">
              <a:rPr lang="zh-TW" altLang="en-US" sz="1300" b="0"/>
              <a:pPr/>
              <a:t>45</a:t>
            </a:fld>
            <a:endParaRPr lang="en-US" altLang="zh-TW" sz="1300" b="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zh-TW" altLang="en-US">
              <a:latin typeface="Calibri" charset="0"/>
              <a:ea typeface="新細明體" charset="0"/>
            </a:endParaRPr>
          </a:p>
        </p:txBody>
      </p:sp>
      <p:sp>
        <p:nvSpPr>
          <p:cNvPr id="61444"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D97B06F-71AF-154E-AD11-2CE4844F3FBB}" type="slidenum">
              <a:rPr lang="zh-TW" altLang="en-US" smtClean="0"/>
              <a:pPr>
                <a:defRPr/>
              </a:pPr>
              <a:t>48</a:t>
            </a:fld>
            <a:endParaRPr lang="zh-TW"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2"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zh-TW" altLang="en-US">
              <a:latin typeface="Calibri" charset="0"/>
              <a:ea typeface="新細明體" charset="0"/>
            </a:endParaRPr>
          </a:p>
        </p:txBody>
      </p:sp>
      <p:sp>
        <p:nvSpPr>
          <p:cNvPr id="67588"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B54B14A-C724-8F48-8203-8E21E07E4FBB}" type="slidenum">
              <a:rPr lang="zh-TW" altLang="en-US" smtClean="0"/>
              <a:pPr>
                <a:defRPr/>
              </a:pPr>
              <a:t>50</a:t>
            </a:fld>
            <a:endParaRPr lang="zh-TW"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0"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kumimoji="0" lang="zh-TW" altLang="en-US">
              <a:latin typeface="Calibri" charset="0"/>
              <a:ea typeface="新細明體" charset="0"/>
            </a:endParaRPr>
          </a:p>
        </p:txBody>
      </p:sp>
      <p:sp>
        <p:nvSpPr>
          <p:cNvPr id="83971" name="投影片編號版面配置區 3"/>
          <p:cNvSpPr txBox="1">
            <a:spLocks noGrp="1"/>
          </p:cNvSpPr>
          <p:nvPr/>
        </p:nvSpPr>
        <p:spPr bwMode="auto">
          <a:xfrm>
            <a:off x="4014788" y="9698038"/>
            <a:ext cx="30702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37" tIns="49419" rIns="98837" bIns="49419" anchor="b"/>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pPr algn="r"/>
            <a:fld id="{2D0FAC1C-AA87-0D45-9ADC-9FB35B879284}" type="slidenum">
              <a:rPr lang="zh-TW" altLang="en-US" sz="1300"/>
              <a:pPr algn="r"/>
              <a:t>52</a:t>
            </a:fld>
            <a:endParaRPr lang="en-US" altLang="zh-TW"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8"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kumimoji="0" lang="zh-TW" altLang="en-US">
              <a:latin typeface="Calibri" charset="0"/>
              <a:ea typeface="新細明體" charset="0"/>
            </a:endParaRPr>
          </a:p>
        </p:txBody>
      </p:sp>
      <p:sp>
        <p:nvSpPr>
          <p:cNvPr id="86019"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DF7EC816-0FFD-4949-80A7-CC010D645029}" type="slidenum">
              <a:rPr lang="zh-TW" altLang="en-US" sz="1300" b="0"/>
              <a:pPr/>
              <a:t>53</a:t>
            </a:fld>
            <a:endParaRPr lang="en-US" altLang="zh-TW" sz="1300"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kumimoji="0" lang="zh-TW" altLang="en-US">
              <a:latin typeface="Calibri" charset="0"/>
              <a:ea typeface="新細明體" charset="0"/>
            </a:endParaRPr>
          </a:p>
        </p:txBody>
      </p:sp>
      <p:sp>
        <p:nvSpPr>
          <p:cNvPr id="8294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C46C98D2-8DEB-484A-B597-F6BD75E69E5A}" type="slidenum">
              <a:rPr lang="zh-TW" altLang="en-US" sz="1300" b="0"/>
              <a:pPr/>
              <a:t>4</a:t>
            </a:fld>
            <a:endParaRPr lang="en-US" altLang="zh-TW" sz="1300" b="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kumimoji="0" lang="zh-TW" altLang="en-US">
              <a:latin typeface="Calibri" charset="0"/>
              <a:ea typeface="新細明體" charset="0"/>
            </a:endParaRPr>
          </a:p>
        </p:txBody>
      </p:sp>
      <p:sp>
        <p:nvSpPr>
          <p:cNvPr id="8806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50A06299-493D-F744-BCB7-48CE9F980AEA}" type="slidenum">
              <a:rPr lang="zh-TW" altLang="en-US" sz="1300" b="0"/>
              <a:pPr/>
              <a:t>54</a:t>
            </a:fld>
            <a:endParaRPr lang="en-US" altLang="zh-TW" sz="1300"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0"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kumimoji="0" lang="zh-TW" altLang="en-US">
              <a:latin typeface="Calibri" charset="0"/>
              <a:ea typeface="新細明體" charset="0"/>
            </a:endParaRPr>
          </a:p>
        </p:txBody>
      </p:sp>
      <p:sp>
        <p:nvSpPr>
          <p:cNvPr id="83971"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A6F6A07B-2910-224A-8566-90C5F0DB3A72}" type="slidenum">
              <a:rPr lang="zh-TW" altLang="en-US" sz="1300" b="0"/>
              <a:pPr/>
              <a:t>5</a:t>
            </a:fld>
            <a:endParaRPr lang="en-US" altLang="zh-TW" sz="1300"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065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7066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533F5C-B11D-4839-B11A-AEFC1FDD2995}" type="slidenum">
              <a:rPr lang="zh-TW" altLang="en-US" smtClean="0"/>
              <a:pPr/>
              <a:t>6</a:t>
            </a:fld>
            <a:endParaRPr lang="zh-TW"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065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7066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533F5C-B11D-4839-B11A-AEFC1FDD2995}" type="slidenum">
              <a:rPr lang="zh-TW" altLang="en-US" smtClean="0"/>
              <a:pPr/>
              <a:t>7</a:t>
            </a:fld>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kumimoji="0" lang="zh-TW" altLang="en-US">
              <a:latin typeface="Calibri" charset="0"/>
              <a:ea typeface="新細明體" charset="0"/>
            </a:endParaRPr>
          </a:p>
        </p:txBody>
      </p:sp>
      <p:sp>
        <p:nvSpPr>
          <p:cNvPr id="8294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fld id="{C46C98D2-8DEB-484A-B597-F6BD75E69E5A}" type="slidenum">
              <a:rPr lang="zh-TW" altLang="en-US" sz="1300" b="0"/>
              <a:pPr/>
              <a:t>17</a:t>
            </a:fld>
            <a:endParaRPr lang="en-US" altLang="zh-TW" sz="1300"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a:ln/>
        </p:spPr>
      </p:sp>
      <p:sp>
        <p:nvSpPr>
          <p:cNvPr id="8601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zh-TW" altLang="en-US">
              <a:ea typeface="新細明體" charset="0"/>
            </a:endParaRPr>
          </a:p>
        </p:txBody>
      </p:sp>
      <p:sp>
        <p:nvSpPr>
          <p:cNvPr id="8602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600" b="1">
                <a:solidFill>
                  <a:schemeClr val="tx2"/>
                </a:solidFill>
                <a:latin typeface="Arial" charset="0"/>
                <a:ea typeface="新細明體" charset="0"/>
                <a:cs typeface="新細明體" charset="0"/>
              </a:defRPr>
            </a:lvl1pPr>
            <a:lvl2pPr marL="770811" indent="-296466" eaLnBrk="0" hangingPunct="0">
              <a:defRPr kumimoji="1" sz="4600" b="1">
                <a:solidFill>
                  <a:schemeClr val="tx2"/>
                </a:solidFill>
                <a:latin typeface="Arial" charset="0"/>
                <a:ea typeface="新細明體" charset="0"/>
              </a:defRPr>
            </a:lvl2pPr>
            <a:lvl3pPr marL="1185863" indent="-237173" eaLnBrk="0" hangingPunct="0">
              <a:defRPr kumimoji="1" sz="4600" b="1">
                <a:solidFill>
                  <a:schemeClr val="tx2"/>
                </a:solidFill>
                <a:latin typeface="Arial" charset="0"/>
                <a:ea typeface="新細明體" charset="0"/>
              </a:defRPr>
            </a:lvl3pPr>
            <a:lvl4pPr marL="1660208" indent="-237173" eaLnBrk="0" hangingPunct="0">
              <a:defRPr kumimoji="1" sz="4600" b="1">
                <a:solidFill>
                  <a:schemeClr val="tx2"/>
                </a:solidFill>
                <a:latin typeface="Arial" charset="0"/>
                <a:ea typeface="新細明體" charset="0"/>
              </a:defRPr>
            </a:lvl4pPr>
            <a:lvl5pPr marL="2134553" indent="-237173" eaLnBrk="0" hangingPunct="0">
              <a:defRPr kumimoji="1" sz="4600" b="1">
                <a:solidFill>
                  <a:schemeClr val="tx2"/>
                </a:solidFill>
                <a:latin typeface="Arial" charset="0"/>
                <a:ea typeface="新細明體" charset="0"/>
              </a:defRPr>
            </a:lvl5pPr>
            <a:lvl6pPr marL="2608898" indent="-237173" algn="ctr" eaLnBrk="0" fontAlgn="base" hangingPunct="0">
              <a:spcBef>
                <a:spcPct val="0"/>
              </a:spcBef>
              <a:spcAft>
                <a:spcPct val="0"/>
              </a:spcAft>
              <a:defRPr kumimoji="1" sz="4600" b="1">
                <a:solidFill>
                  <a:schemeClr val="tx2"/>
                </a:solidFill>
                <a:latin typeface="Arial" charset="0"/>
                <a:ea typeface="新細明體" charset="0"/>
              </a:defRPr>
            </a:lvl6pPr>
            <a:lvl7pPr marL="3083243" indent="-237173" algn="ctr" eaLnBrk="0" fontAlgn="base" hangingPunct="0">
              <a:spcBef>
                <a:spcPct val="0"/>
              </a:spcBef>
              <a:spcAft>
                <a:spcPct val="0"/>
              </a:spcAft>
              <a:defRPr kumimoji="1" sz="4600" b="1">
                <a:solidFill>
                  <a:schemeClr val="tx2"/>
                </a:solidFill>
                <a:latin typeface="Arial" charset="0"/>
                <a:ea typeface="新細明體" charset="0"/>
              </a:defRPr>
            </a:lvl7pPr>
            <a:lvl8pPr marL="3557588" indent="-237173" algn="ctr" eaLnBrk="0" fontAlgn="base" hangingPunct="0">
              <a:spcBef>
                <a:spcPct val="0"/>
              </a:spcBef>
              <a:spcAft>
                <a:spcPct val="0"/>
              </a:spcAft>
              <a:defRPr kumimoji="1" sz="4600" b="1">
                <a:solidFill>
                  <a:schemeClr val="tx2"/>
                </a:solidFill>
                <a:latin typeface="Arial" charset="0"/>
                <a:ea typeface="新細明體" charset="0"/>
              </a:defRPr>
            </a:lvl8pPr>
            <a:lvl9pPr marL="4031933" indent="-237173" algn="ctr" eaLnBrk="0" fontAlgn="base" hangingPunct="0">
              <a:spcBef>
                <a:spcPct val="0"/>
              </a:spcBef>
              <a:spcAft>
                <a:spcPct val="0"/>
              </a:spcAft>
              <a:defRPr kumimoji="1" sz="4600" b="1">
                <a:solidFill>
                  <a:schemeClr val="tx2"/>
                </a:solidFill>
                <a:latin typeface="Arial" charset="0"/>
                <a:ea typeface="新細明體" charset="0"/>
              </a:defRPr>
            </a:lvl9pPr>
          </a:lstStyle>
          <a:p>
            <a:pPr eaLnBrk="1" hangingPunct="1"/>
            <a:fld id="{AE98FCFC-E0E7-8B4C-95D5-E1DE87DA16D9}" type="slidenum">
              <a:rPr lang="zh-TW" altLang="en-US" sz="1200" b="0">
                <a:solidFill>
                  <a:srgbClr val="000000"/>
                </a:solidFill>
              </a:rPr>
              <a:pPr eaLnBrk="1" hangingPunct="1"/>
              <a:t>19</a:t>
            </a:fld>
            <a:endParaRPr lang="zh-TW" altLang="en-US" sz="1200" b="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318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9318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D8F44B-83B1-45FB-8712-2B21AC713DCA}" type="slidenum">
              <a:rPr lang="zh-TW" altLang="en-US" smtClean="0"/>
              <a:pPr/>
              <a:t>21</a:t>
            </a:fld>
            <a:endParaRPr lang="en-US"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2"/>
      </p:bgRef>
    </p:bg>
    <p:spTree>
      <p:nvGrpSpPr>
        <p:cNvPr id="1" name=""/>
        <p:cNvGrpSpPr/>
        <p:nvPr/>
      </p:nvGrpSpPr>
      <p:grpSpPr>
        <a:xfrm>
          <a:off x="0" y="0"/>
          <a:ext cx="0" cy="0"/>
          <a:chOff x="0" y="0"/>
          <a:chExt cx="0" cy="0"/>
        </a:xfrm>
      </p:grpSpPr>
      <p:sp>
        <p:nvSpPr>
          <p:cNvPr id="4" name="矩形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5" name="矩形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6" name="矩形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7" name="矩形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10" name="矩形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11" name="直線接點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kumimoji="0" lang="en-US" b="0"/>
          </a:p>
        </p:txBody>
      </p:sp>
      <p:sp>
        <p:nvSpPr>
          <p:cNvPr id="12" name="矩形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kumimoji="0" lang="en-US" b="0" dirty="0"/>
          </a:p>
        </p:txBody>
      </p:sp>
      <p:sp>
        <p:nvSpPr>
          <p:cNvPr id="13" name="橢圓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14" name="橢圓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9" name="副標題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smtClean="0"/>
              <a:t>按一下以編輯母片副標題樣式</a:t>
            </a:r>
            <a:endParaRPr lang="en-US"/>
          </a:p>
        </p:txBody>
      </p:sp>
      <p:sp>
        <p:nvSpPr>
          <p:cNvPr id="8" name="標題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zh-TW" altLang="en-US" smtClean="0"/>
              <a:t>按一下以編輯母片標題樣式</a:t>
            </a:r>
            <a:endParaRPr lang="en-US"/>
          </a:p>
        </p:txBody>
      </p:sp>
      <p:sp>
        <p:nvSpPr>
          <p:cNvPr id="15" name="日期版面配置區 27"/>
          <p:cNvSpPr>
            <a:spLocks noGrp="1"/>
          </p:cNvSpPr>
          <p:nvPr>
            <p:ph type="dt" sz="half" idx="10"/>
          </p:nvPr>
        </p:nvSpPr>
        <p:spPr/>
        <p:txBody>
          <a:bodyPr/>
          <a:lstStyle>
            <a:lvl1pPr>
              <a:defRPr/>
            </a:lvl1pPr>
          </a:lstStyle>
          <a:p>
            <a:pPr>
              <a:defRPr/>
            </a:pPr>
            <a:endParaRPr lang="en-US" altLang="zh-TW"/>
          </a:p>
        </p:txBody>
      </p:sp>
      <p:sp>
        <p:nvSpPr>
          <p:cNvPr id="16" name="頁尾版面配置區 16"/>
          <p:cNvSpPr>
            <a:spLocks noGrp="1"/>
          </p:cNvSpPr>
          <p:nvPr>
            <p:ph type="ftr" sz="quarter" idx="11"/>
          </p:nvPr>
        </p:nvSpPr>
        <p:spPr/>
        <p:txBody>
          <a:bodyPr/>
          <a:lstStyle>
            <a:lvl1pPr>
              <a:defRPr/>
            </a:lvl1pPr>
          </a:lstStyle>
          <a:p>
            <a:pPr>
              <a:defRPr/>
            </a:pPr>
            <a:endParaRPr lang="en-US" altLang="zh-TW"/>
          </a:p>
        </p:txBody>
      </p:sp>
      <p:sp>
        <p:nvSpPr>
          <p:cNvPr id="17" name="投影片編號版面配置區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1FD600B5-4D30-4A02-A651-C90BA7442F42}" type="slidenum">
              <a:rPr lang="en-US" altLang="zh-TW"/>
              <a:pPr>
                <a:defRPr/>
              </a:pPr>
              <a:t>‹#›</a:t>
            </a:fld>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11F550B2-E8B5-4473-BB64-CA30663B56DE}" type="slidenum">
              <a:rPr lang="en-US" altLang="zh-TW"/>
              <a:pPr>
                <a:defRPr/>
              </a:pPr>
              <a:t>‹#›</a:t>
            </a:fld>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bg>
      <p:bgRef idx="1001">
        <a:schemeClr val="bg2"/>
      </p:bgRef>
    </p:bg>
    <p:spTree>
      <p:nvGrpSpPr>
        <p:cNvPr id="1" name=""/>
        <p:cNvGrpSpPr/>
        <p:nvPr/>
      </p:nvGrpSpPr>
      <p:grpSpPr>
        <a:xfrm>
          <a:off x="0" y="0"/>
          <a:ext cx="0" cy="0"/>
          <a:chOff x="0" y="0"/>
          <a:chExt cx="0" cy="0"/>
        </a:xfrm>
      </p:grpSpPr>
      <p:sp>
        <p:nvSpPr>
          <p:cNvPr id="4" name="矩形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5" name="矩形 4"/>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6" name="矩形 5"/>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7" name="矩形 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8" name="矩形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9" name="矩形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kumimoji="0" lang="en-US" b="0" dirty="0"/>
          </a:p>
        </p:txBody>
      </p:sp>
      <p:sp>
        <p:nvSpPr>
          <p:cNvPr id="10" name="直線接點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kumimoji="0" lang="en-US" b="0"/>
          </a:p>
        </p:txBody>
      </p:sp>
      <p:sp>
        <p:nvSpPr>
          <p:cNvPr id="11" name="橢圓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12" name="橢圓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3" name="直排文字版面配置區 2"/>
          <p:cNvSpPr>
            <a:spLocks noGrp="1"/>
          </p:cNvSpPr>
          <p:nvPr>
            <p:ph type="body" orient="vert" idx="1"/>
          </p:nvPr>
        </p:nvSpPr>
        <p:spPr>
          <a:xfrm>
            <a:off x="304800" y="304800"/>
            <a:ext cx="6553200" cy="5821366"/>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2" name="直排標題 1"/>
          <p:cNvSpPr>
            <a:spLocks noGrp="1"/>
          </p:cNvSpPr>
          <p:nvPr>
            <p:ph type="title" orient="vert"/>
          </p:nvPr>
        </p:nvSpPr>
        <p:spPr>
          <a:xfrm>
            <a:off x="7391400" y="304801"/>
            <a:ext cx="1447800" cy="5851525"/>
          </a:xfrm>
        </p:spPr>
        <p:txBody>
          <a:bodyPr vert="eaVert"/>
          <a:lstStyle/>
          <a:p>
            <a:r>
              <a:rPr lang="zh-TW" altLang="en-US" smtClean="0"/>
              <a:t>按一下以編輯母片標題樣式</a:t>
            </a:r>
            <a:endParaRPr lang="en-US"/>
          </a:p>
        </p:txBody>
      </p:sp>
      <p:sp>
        <p:nvSpPr>
          <p:cNvPr id="13" name="投影片編號版面配置區 5"/>
          <p:cNvSpPr>
            <a:spLocks noGrp="1"/>
          </p:cNvSpPr>
          <p:nvPr>
            <p:ph type="sldNum" sz="quarter" idx="10"/>
          </p:nvPr>
        </p:nvSpPr>
        <p:spPr>
          <a:xfrm>
            <a:off x="6915150" y="3009900"/>
            <a:ext cx="457200" cy="441325"/>
          </a:xfrm>
        </p:spPr>
        <p:txBody>
          <a:bodyPr/>
          <a:lstStyle>
            <a:lvl1pPr>
              <a:defRPr/>
            </a:lvl1pPr>
          </a:lstStyle>
          <a:p>
            <a:pPr>
              <a:defRPr/>
            </a:pPr>
            <a:fld id="{16B3A63B-CB1C-44AE-BF53-31161104944F}" type="slidenum">
              <a:rPr lang="en-US" altLang="zh-TW"/>
              <a:pPr>
                <a:defRPr/>
              </a:pPr>
              <a:t>‹#›</a:t>
            </a:fld>
            <a:endParaRPr lang="en-US" altLang="zh-TW"/>
          </a:p>
        </p:txBody>
      </p:sp>
      <p:sp>
        <p:nvSpPr>
          <p:cNvPr id="14" name="日期版面配置區 3"/>
          <p:cNvSpPr>
            <a:spLocks noGrp="1"/>
          </p:cNvSpPr>
          <p:nvPr>
            <p:ph type="dt" sz="half" idx="11"/>
          </p:nvPr>
        </p:nvSpPr>
        <p:spPr/>
        <p:txBody>
          <a:bodyPr/>
          <a:lstStyle>
            <a:lvl1pPr>
              <a:defRPr/>
            </a:lvl1pPr>
          </a:lstStyle>
          <a:p>
            <a:pPr>
              <a:defRPr/>
            </a:pPr>
            <a:endParaRPr lang="en-US" altLang="zh-TW"/>
          </a:p>
        </p:txBody>
      </p:sp>
      <p:sp>
        <p:nvSpPr>
          <p:cNvPr id="15" name="頁尾版面配置區 4"/>
          <p:cNvSpPr>
            <a:spLocks noGrp="1"/>
          </p:cNvSpPr>
          <p:nvPr>
            <p:ph type="ftr" sz="quarter" idx="12"/>
          </p:nvPr>
        </p:nvSpPr>
        <p:spPr/>
        <p:txBody>
          <a:bodyPr/>
          <a:lstStyle>
            <a:lvl1pPr>
              <a:defRPr/>
            </a:lvl1pPr>
          </a:lstStyle>
          <a:p>
            <a:pPr>
              <a:defRPr/>
            </a:pPr>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accent3">
                    <a:shade val="75000"/>
                  </a:schemeClr>
                </a:solidFill>
              </a:defRPr>
            </a:lvl1pPr>
          </a:lstStyle>
          <a:p>
            <a:r>
              <a:rPr lang="zh-TW" altLang="en-US" smtClean="0"/>
              <a:t>按一下以編輯母片標題樣式</a:t>
            </a:r>
            <a:endParaRPr lang="en-US"/>
          </a:p>
        </p:txBody>
      </p:sp>
      <p:sp>
        <p:nvSpPr>
          <p:cNvPr id="8" name="內容版面配置區 7"/>
          <p:cNvSpPr>
            <a:spLocks noGrp="1"/>
          </p:cNvSpPr>
          <p:nvPr>
            <p:ph sz="quarter" idx="1"/>
          </p:nvPr>
        </p:nvSpPr>
        <p:spPr>
          <a:xfrm>
            <a:off x="301752" y="1527048"/>
            <a:ext cx="850392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a:xfrm>
            <a:off x="4362450" y="1027113"/>
            <a:ext cx="457200" cy="441325"/>
          </a:xfrm>
        </p:spPr>
        <p:txBody>
          <a:bodyPr/>
          <a:lstStyle>
            <a:lvl1pPr>
              <a:defRPr/>
            </a:lvl1pPr>
          </a:lstStyle>
          <a:p>
            <a:pPr>
              <a:defRPr/>
            </a:pPr>
            <a:fld id="{D5225945-DC98-435C-AB4F-EEC591D7506B}" type="slidenum">
              <a:rPr lang="en-US" altLang="zh-TW"/>
              <a:pPr>
                <a:defRPr/>
              </a:pPr>
              <a:t>‹#›</a:t>
            </a:fld>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4" name="矩形 3"/>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5" name="矩形 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6" name="矩形 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7" name="矩形 6"/>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8" name="矩形 7"/>
          <p:cNvSpPr>
            <a:spLocks noChangeArrowheads="1"/>
          </p:cNvSpPr>
          <p:nvPr/>
        </p:nvSpPr>
        <p:spPr bwMode="white">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9" name="矩形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10" name="矩形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11" name="矩形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kumimoji="0" lang="en-US" b="0" dirty="0"/>
          </a:p>
        </p:txBody>
      </p:sp>
      <p:sp>
        <p:nvSpPr>
          <p:cNvPr id="12" name="直線接點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kumimoji="0" lang="en-US" b="0"/>
          </a:p>
        </p:txBody>
      </p:sp>
      <p:sp>
        <p:nvSpPr>
          <p:cNvPr id="13" name="橢圓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14" name="橢圓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3" name="文字版面配置區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2" name="標題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zh-TW" altLang="en-US" smtClean="0"/>
              <a:t>按一下以編輯母片標題樣式</a:t>
            </a:r>
            <a:endParaRPr lang="en-US"/>
          </a:p>
        </p:txBody>
      </p:sp>
      <p:sp>
        <p:nvSpPr>
          <p:cNvPr id="15" name="頁尾版面配置區 4"/>
          <p:cNvSpPr>
            <a:spLocks noGrp="1"/>
          </p:cNvSpPr>
          <p:nvPr>
            <p:ph type="ftr" sz="quarter" idx="10"/>
          </p:nvPr>
        </p:nvSpPr>
        <p:spPr/>
        <p:txBody>
          <a:bodyPr/>
          <a:lstStyle>
            <a:lvl1pPr>
              <a:defRPr/>
            </a:lvl1pPr>
          </a:lstStyle>
          <a:p>
            <a:pPr>
              <a:defRPr/>
            </a:pPr>
            <a:endParaRPr lang="en-US" altLang="zh-TW"/>
          </a:p>
        </p:txBody>
      </p:sp>
      <p:sp>
        <p:nvSpPr>
          <p:cNvPr id="16" name="日期版面配置區 3"/>
          <p:cNvSpPr>
            <a:spLocks noGrp="1"/>
          </p:cNvSpPr>
          <p:nvPr>
            <p:ph type="dt" sz="half" idx="11"/>
          </p:nvPr>
        </p:nvSpPr>
        <p:spPr/>
        <p:txBody>
          <a:bodyPr/>
          <a:lstStyle>
            <a:lvl1pPr>
              <a:defRPr/>
            </a:lvl1pPr>
          </a:lstStyle>
          <a:p>
            <a:pPr>
              <a:defRPr/>
            </a:pPr>
            <a:endParaRPr lang="en-US" altLang="zh-TW"/>
          </a:p>
        </p:txBody>
      </p:sp>
      <p:sp>
        <p:nvSpPr>
          <p:cNvPr id="17" name="投影片編號版面配置區 5"/>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575E61A7-5394-4765-93AF-5D627D46A405}" type="slidenum">
              <a:rPr lang="en-US" altLang="zh-TW"/>
              <a:pPr>
                <a:defRPr/>
              </a:pPr>
              <a:t>‹#›</a:t>
            </a:fld>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bg>
      <p:bgRef idx="1001">
        <a:schemeClr val="bg2"/>
      </p:bgRef>
    </p:bg>
    <p:spTree>
      <p:nvGrpSpPr>
        <p:cNvPr id="1" name=""/>
        <p:cNvGrpSpPr/>
        <p:nvPr/>
      </p:nvGrpSpPr>
      <p:grpSpPr>
        <a:xfrm>
          <a:off x="0" y="0"/>
          <a:ext cx="0" cy="0"/>
          <a:chOff x="0" y="0"/>
          <a:chExt cx="0" cy="0"/>
        </a:xfrm>
      </p:grpSpPr>
      <p:sp>
        <p:nvSpPr>
          <p:cNvPr id="5" name="直線接點 4"/>
          <p:cNvSpPr>
            <a:spLocks noChangeShapeType="1"/>
          </p:cNvSpPr>
          <p:nvPr/>
        </p:nvSpPr>
        <p:spPr bwMode="auto">
          <a:xfrm flipV="1">
            <a:off x="4562475" y="1576388"/>
            <a:ext cx="9525" cy="4818062"/>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a:defRPr/>
            </a:pPr>
            <a:endParaRPr kumimoji="0" lang="en-US" b="0"/>
          </a:p>
        </p:txBody>
      </p:sp>
      <p:sp>
        <p:nvSpPr>
          <p:cNvPr id="2" name="標題 1"/>
          <p:cNvSpPr>
            <a:spLocks noGrp="1"/>
          </p:cNvSpPr>
          <p:nvPr>
            <p:ph type="title"/>
          </p:nvPr>
        </p:nvSpPr>
        <p:spPr>
          <a:xfrm>
            <a:off x="301752" y="228600"/>
            <a:ext cx="8534400" cy="758952"/>
          </a:xfrm>
        </p:spPr>
        <p:txBody>
          <a:bodyPr/>
          <a:lstStyle/>
          <a:p>
            <a:r>
              <a:rPr lang="zh-TW" altLang="en-US" smtClean="0"/>
              <a:t>按一下以編輯母片標題樣式</a:t>
            </a:r>
            <a:endParaRPr lang="en-US"/>
          </a:p>
        </p:txBody>
      </p:sp>
      <p:sp>
        <p:nvSpPr>
          <p:cNvPr id="10" name="內容版面配置區 9"/>
          <p:cNvSpPr>
            <a:spLocks noGrp="1"/>
          </p:cNvSpPr>
          <p:nvPr>
            <p:ph sz="half" idx="1"/>
          </p:nvPr>
        </p:nvSpPr>
        <p:spPr>
          <a:xfrm>
            <a:off x="301752" y="1371600"/>
            <a:ext cx="4038600" cy="4681728"/>
          </a:xfrm>
        </p:spPr>
        <p:txBody>
          <a:bodyPr/>
          <a:lstStyle>
            <a:lvl1pPr>
              <a:defRPr sz="2500"/>
            </a:lvl1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內容版面配置區 11"/>
          <p:cNvSpPr>
            <a:spLocks noGrp="1"/>
          </p:cNvSpPr>
          <p:nvPr>
            <p:ph sz="half" idx="2"/>
          </p:nvPr>
        </p:nvSpPr>
        <p:spPr>
          <a:xfrm>
            <a:off x="4800600" y="1371600"/>
            <a:ext cx="4038600" cy="4681728"/>
          </a:xfrm>
        </p:spPr>
        <p:txBody>
          <a:bodyPr/>
          <a:lstStyle>
            <a:lvl1pPr>
              <a:defRPr sz="2500"/>
            </a:lvl1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6" name="日期版面配置區 4"/>
          <p:cNvSpPr>
            <a:spLocks noGrp="1"/>
          </p:cNvSpPr>
          <p:nvPr>
            <p:ph type="dt" sz="half" idx="10"/>
          </p:nvPr>
        </p:nvSpPr>
        <p:spPr>
          <a:xfrm>
            <a:off x="5791200" y="6410325"/>
            <a:ext cx="3044825" cy="365125"/>
          </a:xfrm>
        </p:spPr>
        <p:txBody>
          <a:bodyPr/>
          <a:lstStyle>
            <a:lvl1pPr>
              <a:defRPr/>
            </a:lvl1pPr>
          </a:lstStyle>
          <a:p>
            <a:pPr>
              <a:defRPr/>
            </a:pPr>
            <a:endParaRPr lang="en-US" altLang="zh-TW"/>
          </a:p>
        </p:txBody>
      </p:sp>
      <p:sp>
        <p:nvSpPr>
          <p:cNvPr id="7" name="頁尾版面配置區 5"/>
          <p:cNvSpPr>
            <a:spLocks noGrp="1"/>
          </p:cNvSpPr>
          <p:nvPr>
            <p:ph type="ftr" sz="quarter" idx="11"/>
          </p:nvPr>
        </p:nvSpPr>
        <p:spPr/>
        <p:txBody>
          <a:bodyPr/>
          <a:lstStyle>
            <a:lvl1pPr>
              <a:defRPr/>
            </a:lvl1pPr>
          </a:lstStyle>
          <a:p>
            <a:pPr>
              <a:defRPr/>
            </a:pPr>
            <a:endParaRPr lang="en-US" altLang="zh-TW"/>
          </a:p>
        </p:txBody>
      </p:sp>
      <p:sp>
        <p:nvSpPr>
          <p:cNvPr id="8" name="投影片編號版面配置區 6"/>
          <p:cNvSpPr>
            <a:spLocks noGrp="1"/>
          </p:cNvSpPr>
          <p:nvPr>
            <p:ph type="sldNum" sz="quarter" idx="12"/>
          </p:nvPr>
        </p:nvSpPr>
        <p:spPr/>
        <p:txBody>
          <a:bodyPr/>
          <a:lstStyle>
            <a:lvl1pPr>
              <a:defRPr/>
            </a:lvl1pPr>
          </a:lstStyle>
          <a:p>
            <a:pPr>
              <a:defRPr/>
            </a:pPr>
            <a:fld id="{F7191B59-3822-46EA-A130-6B9226F7E3A1}" type="slidenum">
              <a:rPr lang="en-US" altLang="zh-TW"/>
              <a:pPr>
                <a:defRPr/>
              </a:pPr>
              <a:t>‹#›</a:t>
            </a:fld>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bg>
      <p:bgRef idx="1001">
        <a:schemeClr val="bg2"/>
      </p:bgRef>
    </p:bg>
    <p:spTree>
      <p:nvGrpSpPr>
        <p:cNvPr id="1" name=""/>
        <p:cNvGrpSpPr/>
        <p:nvPr/>
      </p:nvGrpSpPr>
      <p:grpSpPr>
        <a:xfrm>
          <a:off x="0" y="0"/>
          <a:ext cx="0" cy="0"/>
          <a:chOff x="0" y="0"/>
          <a:chExt cx="0" cy="0"/>
        </a:xfrm>
      </p:grpSpPr>
      <p:sp>
        <p:nvSpPr>
          <p:cNvPr id="7" name="直線接點 6"/>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a:defRPr/>
            </a:pPr>
            <a:endParaRPr kumimoji="0" lang="en-US" b="0"/>
          </a:p>
        </p:txBody>
      </p:sp>
      <p:sp>
        <p:nvSpPr>
          <p:cNvPr id="8" name="矩形 7"/>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9" name="矩形 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10" name="矩形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11" name="矩形 10"/>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12" name="矩形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13" name="矩形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14" name="直線接點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kumimoji="0" lang="en-US" b="0"/>
          </a:p>
        </p:txBody>
      </p:sp>
      <p:sp>
        <p:nvSpPr>
          <p:cNvPr id="15" name="矩形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kumimoji="0" lang="en-US" b="0" dirty="0"/>
          </a:p>
        </p:txBody>
      </p:sp>
      <p:sp>
        <p:nvSpPr>
          <p:cNvPr id="16" name="橢圓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17" name="橢圓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3" name="文字版面配置區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zh-TW" altLang="en-US" smtClean="0"/>
              <a:t>按一下以編輯母片文字樣式</a:t>
            </a:r>
          </a:p>
        </p:txBody>
      </p:sp>
      <p:sp>
        <p:nvSpPr>
          <p:cNvPr id="4" name="文字版面配置區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zh-TW" altLang="en-US" smtClean="0"/>
              <a:t>按一下以編輯母片文字樣式</a:t>
            </a:r>
          </a:p>
        </p:txBody>
      </p:sp>
      <p:sp>
        <p:nvSpPr>
          <p:cNvPr id="24" name="內容版面配置區 23"/>
          <p:cNvSpPr>
            <a:spLocks noGrp="1"/>
          </p:cNvSpPr>
          <p:nvPr>
            <p:ph sz="quarter" idx="2"/>
          </p:nvPr>
        </p:nvSpPr>
        <p:spPr>
          <a:xfrm>
            <a:off x="301752" y="2471383"/>
            <a:ext cx="4041648" cy="3818404"/>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26" name="內容版面配置區 25"/>
          <p:cNvSpPr>
            <a:spLocks noGrp="1"/>
          </p:cNvSpPr>
          <p:nvPr>
            <p:ph sz="quarter" idx="4"/>
          </p:nvPr>
        </p:nvSpPr>
        <p:spPr>
          <a:xfrm>
            <a:off x="4800600" y="2471383"/>
            <a:ext cx="4038600" cy="382219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23" name="標題 22"/>
          <p:cNvSpPr>
            <a:spLocks noGrp="1"/>
          </p:cNvSpPr>
          <p:nvPr>
            <p:ph type="title"/>
          </p:nvPr>
        </p:nvSpPr>
        <p:spPr/>
        <p:txBody>
          <a:bodyPr rtlCol="0"/>
          <a:lstStyle/>
          <a:p>
            <a:r>
              <a:rPr lang="zh-TW" altLang="en-US" smtClean="0"/>
              <a:t>按一下以編輯母片標題樣式</a:t>
            </a:r>
            <a:endParaRPr lang="en-US"/>
          </a:p>
        </p:txBody>
      </p:sp>
      <p:sp>
        <p:nvSpPr>
          <p:cNvPr id="18" name="日期版面配置區 6"/>
          <p:cNvSpPr>
            <a:spLocks noGrp="1"/>
          </p:cNvSpPr>
          <p:nvPr>
            <p:ph type="dt" sz="half" idx="10"/>
          </p:nvPr>
        </p:nvSpPr>
        <p:spPr/>
        <p:txBody>
          <a:bodyPr/>
          <a:lstStyle>
            <a:lvl1pPr>
              <a:defRPr/>
            </a:lvl1pPr>
          </a:lstStyle>
          <a:p>
            <a:pPr>
              <a:defRPr/>
            </a:pPr>
            <a:endParaRPr lang="en-US" altLang="zh-TW"/>
          </a:p>
        </p:txBody>
      </p:sp>
      <p:sp>
        <p:nvSpPr>
          <p:cNvPr id="19" name="頁尾版面配置區 7"/>
          <p:cNvSpPr>
            <a:spLocks noGrp="1"/>
          </p:cNvSpPr>
          <p:nvPr>
            <p:ph type="ftr" sz="quarter" idx="11"/>
          </p:nvPr>
        </p:nvSpPr>
        <p:spPr>
          <a:xfrm>
            <a:off x="304800" y="6410325"/>
            <a:ext cx="3581400" cy="365125"/>
          </a:xfrm>
        </p:spPr>
        <p:txBody>
          <a:bodyPr/>
          <a:lstStyle>
            <a:lvl1pPr>
              <a:defRPr/>
            </a:lvl1pPr>
          </a:lstStyle>
          <a:p>
            <a:pPr>
              <a:defRPr/>
            </a:pPr>
            <a:endParaRPr lang="en-US" altLang="zh-TW"/>
          </a:p>
        </p:txBody>
      </p:sp>
      <p:sp>
        <p:nvSpPr>
          <p:cNvPr id="20" name="投影片編號版面配置區 8"/>
          <p:cNvSpPr>
            <a:spLocks noGrp="1"/>
          </p:cNvSpPr>
          <p:nvPr>
            <p:ph type="sldNum" sz="quarter" idx="12"/>
          </p:nvPr>
        </p:nvSpPr>
        <p:spPr>
          <a:xfrm>
            <a:off x="4343400" y="1042988"/>
            <a:ext cx="457200" cy="441325"/>
          </a:xfrm>
        </p:spPr>
        <p:txBody>
          <a:bodyPr/>
          <a:lstStyle>
            <a:lvl1pPr algn="ctr">
              <a:defRPr/>
            </a:lvl1pPr>
          </a:lstStyle>
          <a:p>
            <a:pPr>
              <a:defRPr/>
            </a:pPr>
            <a:fld id="{4A98F18B-ABED-488E-98F4-91DDB39495DB}" type="slidenum">
              <a:rPr lang="en-US" altLang="zh-TW"/>
              <a:pPr>
                <a:defRPr/>
              </a:pPr>
              <a:t>‹#›</a:t>
            </a:fld>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2"/>
          <p:cNvSpPr>
            <a:spLocks noGrp="1"/>
          </p:cNvSpPr>
          <p:nvPr>
            <p:ph type="dt" sz="half" idx="10"/>
          </p:nvPr>
        </p:nvSpPr>
        <p:spPr/>
        <p:txBody>
          <a:bodyPr/>
          <a:lstStyle>
            <a:lvl1pPr>
              <a:defRPr/>
            </a:lvl1pPr>
          </a:lstStyle>
          <a:p>
            <a:pPr>
              <a:defRPr/>
            </a:pPr>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en-US" altLang="zh-TW"/>
          </a:p>
        </p:txBody>
      </p:sp>
      <p:sp>
        <p:nvSpPr>
          <p:cNvPr id="5" name="投影片編號版面配置區 4"/>
          <p:cNvSpPr>
            <a:spLocks noGrp="1"/>
          </p:cNvSpPr>
          <p:nvPr>
            <p:ph type="sldNum" sz="quarter" idx="12"/>
          </p:nvPr>
        </p:nvSpPr>
        <p:spPr>
          <a:xfrm>
            <a:off x="4343400" y="1036638"/>
            <a:ext cx="457200" cy="441325"/>
          </a:xfrm>
        </p:spPr>
        <p:txBody>
          <a:bodyPr/>
          <a:lstStyle>
            <a:lvl1pPr>
              <a:defRPr/>
            </a:lvl1pPr>
          </a:lstStyle>
          <a:p>
            <a:pPr>
              <a:defRPr/>
            </a:pPr>
            <a:fld id="{0C0D9647-0137-4823-AB10-C1AA51DED8DE}"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矩形 1"/>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3" name="矩形 2"/>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4" name="矩形 3"/>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5" name="矩形 4"/>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6" name="矩形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7" name="矩形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kumimoji="0" lang="en-US" b="0" dirty="0"/>
          </a:p>
        </p:txBody>
      </p:sp>
      <p:sp>
        <p:nvSpPr>
          <p:cNvPr id="8" name="日期版面配置區 1"/>
          <p:cNvSpPr>
            <a:spLocks noGrp="1"/>
          </p:cNvSpPr>
          <p:nvPr>
            <p:ph type="dt" sz="half" idx="10"/>
          </p:nvPr>
        </p:nvSpPr>
        <p:spPr/>
        <p:txBody>
          <a:bodyPr/>
          <a:lstStyle>
            <a:lvl1pPr>
              <a:defRPr/>
            </a:lvl1pPr>
          </a:lstStyle>
          <a:p>
            <a:pPr>
              <a:defRPr/>
            </a:pPr>
            <a:endParaRPr lang="en-US" altLang="zh-TW"/>
          </a:p>
        </p:txBody>
      </p:sp>
      <p:sp>
        <p:nvSpPr>
          <p:cNvPr id="9" name="頁尾版面配置區 2"/>
          <p:cNvSpPr>
            <a:spLocks noGrp="1"/>
          </p:cNvSpPr>
          <p:nvPr>
            <p:ph type="ftr" sz="quarter" idx="11"/>
          </p:nvPr>
        </p:nvSpPr>
        <p:spPr/>
        <p:txBody>
          <a:bodyPr/>
          <a:lstStyle>
            <a:lvl1pPr>
              <a:defRPr/>
            </a:lvl1pPr>
          </a:lstStyle>
          <a:p>
            <a:pPr>
              <a:defRPr/>
            </a:pPr>
            <a:endParaRPr lang="en-US" altLang="zh-TW"/>
          </a:p>
        </p:txBody>
      </p:sp>
      <p:sp>
        <p:nvSpPr>
          <p:cNvPr id="10" name="投影片編號版面配置區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BA2270C-CDF8-4F01-8670-60E129DBA828}"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矩形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6" name="矩形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7" name="矩形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8" name="矩形 7"/>
          <p:cNvSpPr>
            <a:spLocks noChangeArrowheads="1"/>
          </p:cNvSpPr>
          <p:nvPr/>
        </p:nvSpPr>
        <p:spPr bwMode="white">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9" name="矩形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10" name="矩形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11" name="矩形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kumimoji="0" lang="en-US" b="0" dirty="0"/>
          </a:p>
        </p:txBody>
      </p:sp>
      <p:sp>
        <p:nvSpPr>
          <p:cNvPr id="12" name="直線接點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kumimoji="0" lang="en-US" b="0"/>
          </a:p>
        </p:txBody>
      </p:sp>
      <p:sp>
        <p:nvSpPr>
          <p:cNvPr id="13" name="橢圓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14" name="橢圓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15" name="矩形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2" name="標題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zh-TW" altLang="en-US" smtClean="0"/>
              <a:t>按一下以編輯母片標題樣式</a:t>
            </a:r>
            <a:endParaRPr lang="en-US"/>
          </a:p>
        </p:txBody>
      </p:sp>
      <p:sp>
        <p:nvSpPr>
          <p:cNvPr id="3" name="文字版面配置區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zh-TW" altLang="en-US" smtClean="0"/>
              <a:t>按一下以編輯母片文字樣式</a:t>
            </a:r>
          </a:p>
        </p:txBody>
      </p:sp>
      <p:sp>
        <p:nvSpPr>
          <p:cNvPr id="20" name="內容版面配置區 19"/>
          <p:cNvSpPr>
            <a:spLocks noGrp="1"/>
          </p:cNvSpPr>
          <p:nvPr>
            <p:ph sz="quarter" idx="1"/>
          </p:nvPr>
        </p:nvSpPr>
        <p:spPr>
          <a:xfrm>
            <a:off x="3124200" y="685800"/>
            <a:ext cx="5638800" cy="5410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6" name="投影片編號版面配置區 6"/>
          <p:cNvSpPr>
            <a:spLocks noGrp="1"/>
          </p:cNvSpPr>
          <p:nvPr>
            <p:ph type="sldNum" sz="quarter" idx="10"/>
          </p:nvPr>
        </p:nvSpPr>
        <p:spPr>
          <a:xfrm>
            <a:off x="1371600" y="312738"/>
            <a:ext cx="457200" cy="441325"/>
          </a:xfrm>
        </p:spPr>
        <p:txBody>
          <a:bodyPr/>
          <a:lstStyle>
            <a:lvl1pPr>
              <a:defRPr>
                <a:solidFill>
                  <a:schemeClr val="accent3">
                    <a:shade val="75000"/>
                  </a:schemeClr>
                </a:solidFill>
              </a:defRPr>
            </a:lvl1pPr>
          </a:lstStyle>
          <a:p>
            <a:pPr>
              <a:defRPr/>
            </a:pPr>
            <a:fld id="{526EB83C-696E-400F-B744-F017997B01A9}" type="slidenum">
              <a:rPr lang="en-US" altLang="zh-TW"/>
              <a:pPr>
                <a:defRPr/>
              </a:pPr>
              <a:t>‹#›</a:t>
            </a:fld>
            <a:endParaRPr lang="en-US" altLang="zh-TW"/>
          </a:p>
        </p:txBody>
      </p:sp>
      <p:sp>
        <p:nvSpPr>
          <p:cNvPr id="17" name="日期版面配置區 4"/>
          <p:cNvSpPr>
            <a:spLocks noGrp="1"/>
          </p:cNvSpPr>
          <p:nvPr>
            <p:ph type="dt" sz="half" idx="11"/>
          </p:nvPr>
        </p:nvSpPr>
        <p:spPr/>
        <p:txBody>
          <a:bodyPr/>
          <a:lstStyle>
            <a:lvl1pPr>
              <a:defRPr/>
            </a:lvl1pPr>
          </a:lstStyle>
          <a:p>
            <a:pPr>
              <a:defRPr/>
            </a:pPr>
            <a:endParaRPr lang="en-US" altLang="zh-TW"/>
          </a:p>
        </p:txBody>
      </p:sp>
      <p:sp>
        <p:nvSpPr>
          <p:cNvPr id="18" name="頁尾版面配置區 5"/>
          <p:cNvSpPr>
            <a:spLocks noGrp="1"/>
          </p:cNvSpPr>
          <p:nvPr>
            <p:ph type="ftr" sz="quarter" idx="12"/>
          </p:nvPr>
        </p:nvSpPr>
        <p:spPr>
          <a:xfrm>
            <a:off x="301625" y="6410325"/>
            <a:ext cx="3382963" cy="366713"/>
          </a:xfrm>
        </p:spPr>
        <p:txBody>
          <a:bodyPr/>
          <a:lstStyle>
            <a:lvl1pPr>
              <a:defRPr/>
            </a:lvl1pPr>
          </a:lstStyle>
          <a:p>
            <a:pPr>
              <a:defRPr/>
            </a:pPr>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直線接點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kumimoji="0" lang="en-US" b="0"/>
          </a:p>
        </p:txBody>
      </p:sp>
      <p:sp>
        <p:nvSpPr>
          <p:cNvPr id="6" name="矩形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7" name="矩形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8" name="矩形 7"/>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9" name="矩形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dirty="0"/>
          </a:p>
        </p:txBody>
      </p:sp>
      <p:sp>
        <p:nvSpPr>
          <p:cNvPr id="10" name="矩形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11" name="矩形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12" name="矩形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kumimoji="0" lang="en-US" b="0" dirty="0"/>
          </a:p>
        </p:txBody>
      </p:sp>
      <p:sp>
        <p:nvSpPr>
          <p:cNvPr id="13" name="橢圓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14" name="橢圓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15" name="矩形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2" name="標題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zh-TW" altLang="en-US" noProof="0" smtClean="0"/>
              <a:t>按一下圖示以新增圖片</a:t>
            </a:r>
            <a:endParaRPr lang="en-US" noProof="0" dirty="0"/>
          </a:p>
        </p:txBody>
      </p:sp>
      <p:sp>
        <p:nvSpPr>
          <p:cNvPr id="4" name="文字版面配置區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zh-TW" altLang="en-US" smtClean="0"/>
              <a:t>按一下以編輯母片文字樣式</a:t>
            </a:r>
          </a:p>
        </p:txBody>
      </p:sp>
      <p:sp>
        <p:nvSpPr>
          <p:cNvPr id="16" name="投影片編號版面配置區 6"/>
          <p:cNvSpPr>
            <a:spLocks noGrp="1"/>
          </p:cNvSpPr>
          <p:nvPr>
            <p:ph type="sldNum" sz="quarter" idx="10"/>
          </p:nvPr>
        </p:nvSpPr>
        <p:spPr>
          <a:xfrm>
            <a:off x="1371600" y="312738"/>
            <a:ext cx="457200" cy="441325"/>
          </a:xfrm>
        </p:spPr>
        <p:txBody>
          <a:bodyPr/>
          <a:lstStyle>
            <a:lvl1pPr>
              <a:defRPr/>
            </a:lvl1pPr>
          </a:lstStyle>
          <a:p>
            <a:pPr>
              <a:defRPr/>
            </a:pPr>
            <a:fld id="{EF19E932-D135-43B9-8007-18ECE8474759}" type="slidenum">
              <a:rPr lang="en-US" altLang="zh-TW"/>
              <a:pPr>
                <a:defRPr/>
              </a:pPr>
              <a:t>‹#›</a:t>
            </a:fld>
            <a:endParaRPr lang="en-US" altLang="zh-TW"/>
          </a:p>
        </p:txBody>
      </p:sp>
      <p:sp>
        <p:nvSpPr>
          <p:cNvPr id="17" name="日期版面配置區 4"/>
          <p:cNvSpPr>
            <a:spLocks noGrp="1"/>
          </p:cNvSpPr>
          <p:nvPr>
            <p:ph type="dt" sz="half" idx="11"/>
          </p:nvPr>
        </p:nvSpPr>
        <p:spPr>
          <a:xfrm>
            <a:off x="5788025" y="6405563"/>
            <a:ext cx="3044825" cy="365125"/>
          </a:xfrm>
        </p:spPr>
        <p:txBody>
          <a:bodyPr/>
          <a:lstStyle>
            <a:lvl1pPr>
              <a:defRPr/>
            </a:lvl1pPr>
          </a:lstStyle>
          <a:p>
            <a:pPr>
              <a:defRPr/>
            </a:pPr>
            <a:endParaRPr lang="en-US" altLang="zh-TW"/>
          </a:p>
        </p:txBody>
      </p:sp>
      <p:sp>
        <p:nvSpPr>
          <p:cNvPr id="18" name="頁尾版面配置區 5"/>
          <p:cNvSpPr>
            <a:spLocks noGrp="1"/>
          </p:cNvSpPr>
          <p:nvPr>
            <p:ph type="ftr" sz="quarter" idx="12"/>
          </p:nvPr>
        </p:nvSpPr>
        <p:spPr>
          <a:xfrm>
            <a:off x="301625" y="6410325"/>
            <a:ext cx="3584575" cy="366713"/>
          </a:xfrm>
        </p:spPr>
        <p:txBody>
          <a:bodyPr/>
          <a:lstStyle>
            <a:lvl1pPr>
              <a:defRPr/>
            </a:lvl1pPr>
          </a:lstStyle>
          <a:p>
            <a:pPr>
              <a:defRPr/>
            </a:pPr>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矩形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16" name="矩形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19" name="矩形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9" name="矩形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kumimoji="0" lang="en-US" b="0"/>
          </a:p>
        </p:txBody>
      </p:sp>
      <p:sp>
        <p:nvSpPr>
          <p:cNvPr id="14" name="日期版面配置區 13"/>
          <p:cNvSpPr>
            <a:spLocks noGrp="1"/>
          </p:cNvSpPr>
          <p:nvPr>
            <p:ph type="dt" sz="half" idx="2"/>
          </p:nvPr>
        </p:nvSpPr>
        <p:spPr>
          <a:xfrm>
            <a:off x="5791200" y="6405563"/>
            <a:ext cx="3044825" cy="365125"/>
          </a:xfrm>
          <a:prstGeom prst="rect">
            <a:avLst/>
          </a:prstGeom>
        </p:spPr>
        <p:txBody>
          <a:bodyPr vert="horz"/>
          <a:lstStyle>
            <a:lvl1pPr algn="r" eaLnBrk="1" latinLnBrk="0" hangingPunct="1">
              <a:defRPr kumimoji="0" sz="1400" b="0">
                <a:solidFill>
                  <a:srgbClr val="FFFFFF"/>
                </a:solidFill>
              </a:defRPr>
            </a:lvl1pPr>
          </a:lstStyle>
          <a:p>
            <a:pPr>
              <a:defRPr/>
            </a:pPr>
            <a:endParaRPr lang="en-US" altLang="zh-TW"/>
          </a:p>
        </p:txBody>
      </p:sp>
      <p:sp>
        <p:nvSpPr>
          <p:cNvPr id="3" name="頁尾版面配置區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b="0">
                <a:solidFill>
                  <a:srgbClr val="FFFFFF"/>
                </a:solidFill>
              </a:defRPr>
            </a:lvl1pPr>
          </a:lstStyle>
          <a:p>
            <a:pPr>
              <a:defRPr/>
            </a:pPr>
            <a:endParaRPr lang="en-US" altLang="zh-TW"/>
          </a:p>
        </p:txBody>
      </p:sp>
      <p:sp>
        <p:nvSpPr>
          <p:cNvPr id="8" name="矩形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kumimoji="0" lang="en-US" b="0" dirty="0"/>
          </a:p>
        </p:txBody>
      </p:sp>
      <p:sp>
        <p:nvSpPr>
          <p:cNvPr id="10" name="直線接點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kumimoji="0" lang="en-US" b="0"/>
          </a:p>
        </p:txBody>
      </p:sp>
      <p:sp>
        <p:nvSpPr>
          <p:cNvPr id="12" name="橢圓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15" name="橢圓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b="0"/>
          </a:p>
        </p:txBody>
      </p:sp>
      <p:sp>
        <p:nvSpPr>
          <p:cNvPr id="23" name="投影片編號版面配置區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latinLnBrk="0" hangingPunct="1">
              <a:defRPr kumimoji="0" sz="1600" b="0">
                <a:solidFill>
                  <a:schemeClr val="accent3">
                    <a:shade val="75000"/>
                  </a:schemeClr>
                </a:solidFill>
              </a:defRPr>
            </a:lvl1pPr>
          </a:lstStyle>
          <a:p>
            <a:pPr>
              <a:defRPr/>
            </a:pPr>
            <a:fld id="{70AA15A2-01B5-4E96-B2F1-24E872369422}" type="slidenum">
              <a:rPr lang="en-US" altLang="zh-TW"/>
              <a:pPr>
                <a:defRPr/>
              </a:pPr>
              <a:t>‹#›</a:t>
            </a:fld>
            <a:endParaRPr lang="en-US" altLang="zh-TW"/>
          </a:p>
        </p:txBody>
      </p:sp>
      <p:sp>
        <p:nvSpPr>
          <p:cNvPr id="1038" name="標題版面配置區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endParaRPr lang="en-US" smtClean="0"/>
          </a:p>
        </p:txBody>
      </p:sp>
      <p:sp>
        <p:nvSpPr>
          <p:cNvPr id="1039" name="文字版面配置區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ea typeface="微軟正黑體" pitchFamily="34" charset="-120"/>
        </a:defRPr>
      </a:lvl2pPr>
      <a:lvl3pPr algn="ctr" rtl="0" eaLnBrk="0" fontAlgn="base" hangingPunct="0">
        <a:spcBef>
          <a:spcPct val="0"/>
        </a:spcBef>
        <a:spcAft>
          <a:spcPct val="0"/>
        </a:spcAft>
        <a:defRPr sz="3300">
          <a:solidFill>
            <a:srgbClr val="7B9899"/>
          </a:solidFill>
          <a:latin typeface="Georgia" pitchFamily="18" charset="0"/>
          <a:ea typeface="微軟正黑體" pitchFamily="34" charset="-120"/>
        </a:defRPr>
      </a:lvl3pPr>
      <a:lvl4pPr algn="ctr" rtl="0" eaLnBrk="0" fontAlgn="base" hangingPunct="0">
        <a:spcBef>
          <a:spcPct val="0"/>
        </a:spcBef>
        <a:spcAft>
          <a:spcPct val="0"/>
        </a:spcAft>
        <a:defRPr sz="3300">
          <a:solidFill>
            <a:srgbClr val="7B9899"/>
          </a:solidFill>
          <a:latin typeface="Georgia" pitchFamily="18" charset="0"/>
          <a:ea typeface="微軟正黑體" pitchFamily="34" charset="-120"/>
        </a:defRPr>
      </a:lvl4pPr>
      <a:lvl5pPr algn="ctr" rtl="0" eaLnBrk="0" fontAlgn="base" hangingPunct="0">
        <a:spcBef>
          <a:spcPct val="0"/>
        </a:spcBef>
        <a:spcAft>
          <a:spcPct val="0"/>
        </a:spcAft>
        <a:defRPr sz="3300">
          <a:solidFill>
            <a:srgbClr val="7B9899"/>
          </a:solidFill>
          <a:latin typeface="Georgia" pitchFamily="18" charset="0"/>
          <a:ea typeface="微軟正黑體" pitchFamily="34" charset="-120"/>
        </a:defRPr>
      </a:lvl5pPr>
      <a:lvl6pPr marL="457200" algn="ctr" rtl="0" fontAlgn="base">
        <a:spcBef>
          <a:spcPct val="0"/>
        </a:spcBef>
        <a:spcAft>
          <a:spcPct val="0"/>
        </a:spcAft>
        <a:defRPr sz="3300">
          <a:solidFill>
            <a:srgbClr val="7B9899"/>
          </a:solidFill>
          <a:latin typeface="Georgia" pitchFamily="18" charset="0"/>
          <a:ea typeface="微軟正黑體" pitchFamily="34" charset="-120"/>
        </a:defRPr>
      </a:lvl6pPr>
      <a:lvl7pPr marL="914400" algn="ctr" rtl="0" fontAlgn="base">
        <a:spcBef>
          <a:spcPct val="0"/>
        </a:spcBef>
        <a:spcAft>
          <a:spcPct val="0"/>
        </a:spcAft>
        <a:defRPr sz="3300">
          <a:solidFill>
            <a:srgbClr val="7B9899"/>
          </a:solidFill>
          <a:latin typeface="Georgia" pitchFamily="18" charset="0"/>
          <a:ea typeface="微軟正黑體" pitchFamily="34" charset="-120"/>
        </a:defRPr>
      </a:lvl7pPr>
      <a:lvl8pPr marL="1371600" algn="ctr" rtl="0" fontAlgn="base">
        <a:spcBef>
          <a:spcPct val="0"/>
        </a:spcBef>
        <a:spcAft>
          <a:spcPct val="0"/>
        </a:spcAft>
        <a:defRPr sz="3300">
          <a:solidFill>
            <a:srgbClr val="7B9899"/>
          </a:solidFill>
          <a:latin typeface="Georgia" pitchFamily="18" charset="0"/>
          <a:ea typeface="微軟正黑體" pitchFamily="34" charset="-120"/>
        </a:defRPr>
      </a:lvl8pPr>
      <a:lvl9pPr marL="1828800" algn="ctr" rtl="0" fontAlgn="base">
        <a:spcBef>
          <a:spcPct val="0"/>
        </a:spcBef>
        <a:spcAft>
          <a:spcPct val="0"/>
        </a:spcAft>
        <a:defRPr sz="3300">
          <a:solidFill>
            <a:srgbClr val="7B9899"/>
          </a:solidFill>
          <a:latin typeface="Georgia" pitchFamily="18" charset="0"/>
          <a:ea typeface="微軟正黑體" pitchFamily="34" charset="-12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sz="20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tall.101@mail2000.com.tw"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hyperlink" Target="http://140.115.78.41/PIRSL_Texts/Mice_C.pdf" TargetMode="External"/><Relationship Id="rId4" Type="http://schemas.openxmlformats.org/officeDocument/2006/relationships/hyperlink" Target="http://140.115.78.41/PIRSL_Texts/Food_C.pdf" TargetMode="External"/><Relationship Id="rId5" Type="http://schemas.openxmlformats.org/officeDocument/2006/relationships/hyperlink" Target="http://pisa.nutn.edu.tw/download/sample_papers/Reading_Relitem_TWN-ch.pdf"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hyperlink" Target="http://www.books.com.tw/exep/pub_book.php?pubid=tienwei" TargetMode="External"/><Relationship Id="rId4" Type="http://schemas.openxmlformats.org/officeDocument/2006/relationships/hyperlink" Target="http://www.books.com.tw/exep/prod/booksfile.php?item=0010513641" TargetMode="External"/><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 Id="rId3" Type="http://schemas.openxmlformats.org/officeDocument/2006/relationships/image" Target="../media/image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 Id="rId3" Type="http://schemas.openxmlformats.org/officeDocument/2006/relationships/image" Target="../media/image1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ud.org.tw/Winnie/Winnie26.ht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 Id="rId3" Type="http://schemas.openxmlformats.org/officeDocument/2006/relationships/image" Target="../media/image14.jpe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slide" Target="slide5.xml"/><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slide" Target="slide5.xm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Microsoft_Excel_97_-_2004____1.xls"/><Relationship Id="rId5" Type="http://schemas.openxmlformats.org/officeDocument/2006/relationships/image" Target="../media/image32.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slide" Target="slide32.xml"/><Relationship Id="rId4" Type="http://schemas.openxmlformats.org/officeDocument/2006/relationships/hyperlink" Target="http://www.bud.org.tw/Winnie/Winnie26.htm" TargetMode="External"/><Relationship Id="rId5" Type="http://schemas.openxmlformats.org/officeDocument/2006/relationships/hyperlink" Target="http://beta.nmp.gov.tw/enews/no197/page_01.html" TargetMode="External"/><Relationship Id="rId6" Type="http://schemas.openxmlformats.org/officeDocument/2006/relationships/slide" Target="slide36.xml"/><Relationship Id="rId7" Type="http://schemas.openxmlformats.org/officeDocument/2006/relationships/hyperlink" Target="http://blog.roodo.com/readnews/archives/13944031.html"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slide" Target="slide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blog.roodo.com/readnews/archives/12813489.html" TargetMode="External"/><Relationship Id="rId3" Type="http://schemas.openxmlformats.org/officeDocument/2006/relationships/image" Target="../media/image33.jpeg"/></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4.xml"/><Relationship Id="rId2" Type="http://schemas.openxmlformats.org/officeDocument/2006/relationships/image" Target="../media/image34.jpeg"/></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6.jpeg"/><Relationship Id="rId1" Type="http://schemas.openxmlformats.org/officeDocument/2006/relationships/slideLayout" Target="../slideLayouts/slideLayout4.xml"/><Relationship Id="rId2" Type="http://schemas.openxmlformats.org/officeDocument/2006/relationships/image" Target="../media/image37.jpeg"/></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6.jpeg"/><Relationship Id="rId5" Type="http://schemas.openxmlformats.org/officeDocument/2006/relationships/slide" Target="slide15.xml"/><Relationship Id="rId1" Type="http://schemas.openxmlformats.org/officeDocument/2006/relationships/slideLayout" Target="../slideLayouts/slideLayout4.xml"/><Relationship Id="rId2"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blog.roodo.com/readnews/archives/13298281.html"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hyperlink" Target="http://blog.roodo.com/readnews/archives/13344103.html" TargetMode="External"/><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1187624" y="2819400"/>
            <a:ext cx="6768752" cy="3395663"/>
          </a:xfrm>
        </p:spPr>
        <p:txBody>
          <a:bodyPr>
            <a:normAutofit/>
          </a:bodyPr>
          <a:lstStyle/>
          <a:p>
            <a:pPr eaLnBrk="1" fontAlgn="auto" hangingPunct="1">
              <a:spcAft>
                <a:spcPts val="0"/>
              </a:spcAft>
              <a:defRPr/>
            </a:pPr>
            <a:endParaRPr lang="en-US" altLang="zh-TW" sz="2400" dirty="0" smtClean="0"/>
          </a:p>
          <a:p>
            <a:pPr eaLnBrk="1" fontAlgn="auto" hangingPunct="1">
              <a:spcAft>
                <a:spcPts val="0"/>
              </a:spcAft>
              <a:defRPr/>
            </a:pPr>
            <a:endParaRPr lang="en-US" altLang="zh-TW" sz="2400" dirty="0"/>
          </a:p>
          <a:p>
            <a:pPr eaLnBrk="1" fontAlgn="auto" hangingPunct="1">
              <a:spcAft>
                <a:spcPts val="0"/>
              </a:spcAft>
              <a:defRPr/>
            </a:pPr>
            <a:r>
              <a:rPr lang="zh-TW" altLang="en-US" sz="2400" dirty="0" smtClean="0"/>
              <a:t>專業成長：</a:t>
            </a:r>
            <a:r>
              <a:rPr lang="zh-TW" altLang="en-US" sz="2400" dirty="0" smtClean="0">
                <a:solidFill>
                  <a:srgbClr val="000000"/>
                </a:solidFill>
              </a:rPr>
              <a:t>教學</a:t>
            </a:r>
            <a:r>
              <a:rPr lang="en-US" altLang="zh-TW" sz="2400" dirty="0" smtClean="0"/>
              <a:t> </a:t>
            </a:r>
            <a:r>
              <a:rPr lang="zh-TW" altLang="en-US" sz="2400" dirty="0" smtClean="0"/>
              <a:t>評量</a:t>
            </a:r>
            <a:endParaRPr lang="en-US" altLang="zh-TW" sz="2400" dirty="0" smtClean="0"/>
          </a:p>
          <a:p>
            <a:pPr eaLnBrk="1" fontAlgn="auto" hangingPunct="1">
              <a:spcAft>
                <a:spcPts val="0"/>
              </a:spcAft>
              <a:defRPr/>
            </a:pPr>
            <a:r>
              <a:rPr lang="en-US" altLang="zh-TW" sz="2400" b="0" cap="none" dirty="0" smtClean="0">
                <a:latin typeface="微軟正黑體" pitchFamily="34" charset="-120"/>
                <a:ea typeface="微軟正黑體" pitchFamily="34" charset="-120"/>
              </a:rPr>
              <a:t>2012.10</a:t>
            </a:r>
          </a:p>
          <a:p>
            <a:pPr eaLnBrk="1" fontAlgn="auto" hangingPunct="1">
              <a:spcAft>
                <a:spcPts val="0"/>
              </a:spcAft>
              <a:defRPr/>
            </a:pPr>
            <a:endParaRPr lang="en-US" altLang="zh-TW" sz="2400" b="0" cap="none" dirty="0">
              <a:latin typeface="微軟正黑體" pitchFamily="34" charset="-120"/>
              <a:ea typeface="微軟正黑體" pitchFamily="34" charset="-120"/>
            </a:endParaRPr>
          </a:p>
          <a:p>
            <a:pPr eaLnBrk="1" fontAlgn="auto" hangingPunct="1">
              <a:spcAft>
                <a:spcPts val="0"/>
              </a:spcAft>
              <a:defRPr/>
            </a:pPr>
            <a:r>
              <a:rPr lang="en-US" altLang="zh-TW" sz="2400" b="0" cap="none" dirty="0">
                <a:latin typeface="微軟正黑體" pitchFamily="34" charset="-120"/>
                <a:ea typeface="微軟正黑體" pitchFamily="34" charset="-120"/>
                <a:hlinkClick r:id="rId3"/>
              </a:rPr>
              <a:t>t</a:t>
            </a:r>
            <a:r>
              <a:rPr lang="en-US" altLang="zh-TW" sz="2400" b="0" cap="none" dirty="0" smtClean="0">
                <a:latin typeface="微軟正黑體" pitchFamily="34" charset="-120"/>
                <a:ea typeface="微軟正黑體" pitchFamily="34" charset="-120"/>
                <a:hlinkClick r:id="rId3"/>
              </a:rPr>
              <a:t>all.101@mail2000.com.tw</a:t>
            </a:r>
            <a:endParaRPr lang="en-US" altLang="zh-TW" sz="2400" b="0" cap="none" dirty="0" smtClean="0">
              <a:latin typeface="微軟正黑體" pitchFamily="34" charset="-120"/>
              <a:ea typeface="微軟正黑體" pitchFamily="34" charset="-120"/>
            </a:endParaRPr>
          </a:p>
          <a:p>
            <a:pPr eaLnBrk="1" fontAlgn="auto" hangingPunct="1">
              <a:spcAft>
                <a:spcPts val="0"/>
              </a:spcAft>
              <a:defRPr/>
            </a:pPr>
            <a:endParaRPr lang="en-US" altLang="zh-TW" sz="1800" b="0" cap="none" dirty="0" smtClean="0">
              <a:latin typeface="微軟正黑體" pitchFamily="34" charset="-120"/>
              <a:ea typeface="微軟正黑體" pitchFamily="34" charset="-120"/>
            </a:endParaRPr>
          </a:p>
        </p:txBody>
      </p:sp>
      <p:sp>
        <p:nvSpPr>
          <p:cNvPr id="13315" name="標題 1"/>
          <p:cNvSpPr>
            <a:spLocks noGrp="1"/>
          </p:cNvSpPr>
          <p:nvPr>
            <p:ph type="ctrTitle"/>
          </p:nvPr>
        </p:nvSpPr>
        <p:spPr/>
        <p:txBody>
          <a:bodyPr/>
          <a:lstStyle/>
          <a:p>
            <a:pPr eaLnBrk="1" hangingPunct="1"/>
            <a:r>
              <a:rPr lang="zh-TW" altLang="en-US" sz="3600" b="1" dirty="0" smtClean="0"/>
              <a:t>閱讀要理解，問題引思維</a:t>
            </a:r>
            <a:endParaRPr lang="zh-TW" alt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kumimoji="0" lang="zh-TW" altLang="en-US" dirty="0" smtClean="0">
                <a:solidFill>
                  <a:srgbClr val="FF0000"/>
                </a:solidFill>
                <a:latin typeface="Georgia" charset="0"/>
                <a:ea typeface="微軟正黑體" charset="0"/>
              </a:rPr>
              <a:t>改變</a:t>
            </a:r>
            <a:r>
              <a:rPr kumimoji="0" lang="zh-TW" altLang="en-US" dirty="0">
                <a:solidFill>
                  <a:srgbClr val="FF0000"/>
                </a:solidFill>
                <a:latin typeface="Georgia" charset="0"/>
                <a:ea typeface="微軟正黑體" charset="0"/>
              </a:rPr>
              <a:t>，就從這一小步開始</a:t>
            </a:r>
            <a:endParaRPr lang="zh-TW" altLang="en-US" dirty="0">
              <a:solidFill>
                <a:srgbClr val="FF0000"/>
              </a:solidFill>
            </a:endParaRPr>
          </a:p>
        </p:txBody>
      </p:sp>
      <p:sp>
        <p:nvSpPr>
          <p:cNvPr id="29698" name="內容版面配置區 2"/>
          <p:cNvSpPr>
            <a:spLocks noGrp="1"/>
          </p:cNvSpPr>
          <p:nvPr>
            <p:ph sz="quarter" idx="1"/>
          </p:nvPr>
        </p:nvSpPr>
        <p:spPr>
          <a:xfrm>
            <a:off x="301625" y="1527175"/>
            <a:ext cx="8504238" cy="4572000"/>
          </a:xfrm>
        </p:spPr>
        <p:txBody>
          <a:bodyPr/>
          <a:lstStyle/>
          <a:p>
            <a:pPr eaLnBrk="1" hangingPunct="1"/>
            <a:endParaRPr kumimoji="0" lang="en-US" altLang="zh-TW" sz="2800" dirty="0">
              <a:latin typeface="Georgia" charset="0"/>
              <a:ea typeface="新細明體" charset="0"/>
            </a:endParaRPr>
          </a:p>
          <a:p>
            <a:pPr algn="ctr" eaLnBrk="1" hangingPunct="1"/>
            <a:r>
              <a:rPr kumimoji="0" lang="en-US" altLang="zh-TW" sz="2800" dirty="0">
                <a:latin typeface="Georgia" charset="0"/>
                <a:ea typeface="新細明體" charset="0"/>
              </a:rPr>
              <a:t>100</a:t>
            </a:r>
            <a:r>
              <a:rPr kumimoji="0" lang="zh-TW" altLang="en-US" sz="2800" dirty="0">
                <a:latin typeface="Georgia" charset="0"/>
                <a:ea typeface="新細明體" charset="0"/>
              </a:rPr>
              <a:t>年</a:t>
            </a:r>
            <a:r>
              <a:rPr kumimoji="0" lang="zh-TW" sz="2800" dirty="0">
                <a:latin typeface="Georgia" charset="0"/>
                <a:ea typeface="新細明體" charset="0"/>
              </a:rPr>
              <a:t>《</a:t>
            </a:r>
            <a:r>
              <a:rPr kumimoji="0" lang="zh-TW" altLang="en-US" sz="2800" dirty="0">
                <a:latin typeface="Georgia" charset="0"/>
                <a:ea typeface="新細明體" charset="0"/>
              </a:rPr>
              <a:t>閱讀理解</a:t>
            </a:r>
            <a:r>
              <a:rPr kumimoji="0" lang="zh-TW" altLang="en-US" sz="2800" dirty="0">
                <a:solidFill>
                  <a:srgbClr val="FF0000"/>
                </a:solidFill>
                <a:latin typeface="Georgia" charset="0"/>
                <a:ea typeface="新細明體" charset="0"/>
              </a:rPr>
              <a:t>文章與試題範例</a:t>
            </a:r>
            <a:r>
              <a:rPr kumimoji="0" lang="zh-TW" sz="2800" dirty="0" smtClean="0">
                <a:latin typeface="Georgia" charset="0"/>
                <a:ea typeface="新細明體" charset="0"/>
              </a:rPr>
              <a:t>》</a:t>
            </a:r>
            <a:endParaRPr kumimoji="0" lang="en-US" altLang="zh-TW" sz="2800" dirty="0" smtClean="0">
              <a:latin typeface="Georgia" charset="0"/>
              <a:ea typeface="新細明體" charset="0"/>
            </a:endParaRPr>
          </a:p>
          <a:p>
            <a:pPr algn="ctr" eaLnBrk="1" hangingPunct="1"/>
            <a:r>
              <a:rPr kumimoji="0" lang="en-US" altLang="zh-TW" sz="2800" dirty="0" smtClean="0">
                <a:latin typeface="Georgia" charset="0"/>
                <a:ea typeface="新細明體" charset="0"/>
              </a:rPr>
              <a:t>101</a:t>
            </a:r>
            <a:r>
              <a:rPr kumimoji="0" lang="zh-TW" altLang="en-US" sz="2800" dirty="0">
                <a:latin typeface="Georgia" charset="0"/>
                <a:ea typeface="新細明體" charset="0"/>
              </a:rPr>
              <a:t>年</a:t>
            </a:r>
            <a:r>
              <a:rPr kumimoji="0" lang="zh-TW" sz="2800" dirty="0">
                <a:latin typeface="Georgia" charset="0"/>
                <a:ea typeface="新細明體" charset="0"/>
              </a:rPr>
              <a:t>《</a:t>
            </a:r>
            <a:r>
              <a:rPr kumimoji="0" lang="zh-TW" altLang="en-US" sz="2800" dirty="0">
                <a:latin typeface="Georgia" charset="0"/>
                <a:ea typeface="新細明體" charset="0"/>
              </a:rPr>
              <a:t>閱讀理解</a:t>
            </a:r>
            <a:r>
              <a:rPr kumimoji="0" lang="zh-TW" altLang="en-US" sz="2800" dirty="0">
                <a:solidFill>
                  <a:srgbClr val="FF0000"/>
                </a:solidFill>
                <a:latin typeface="Georgia" charset="0"/>
                <a:ea typeface="新細明體" charset="0"/>
              </a:rPr>
              <a:t>問思教學手冊</a:t>
            </a:r>
            <a:r>
              <a:rPr kumimoji="0" lang="zh-TW" sz="2800" dirty="0">
                <a:latin typeface="Georgia" charset="0"/>
                <a:ea typeface="新細明體" charset="0"/>
              </a:rPr>
              <a:t>》 </a:t>
            </a:r>
            <a:endParaRPr kumimoji="0" lang="en-US" altLang="zh-TW" sz="2800" dirty="0">
              <a:latin typeface="Georgia" charset="0"/>
              <a:ea typeface="新細明體" charset="0"/>
            </a:endParaRPr>
          </a:p>
          <a:p>
            <a:pPr eaLnBrk="1" hangingPunct="1"/>
            <a:endParaRPr kumimoji="0" lang="en-US" altLang="zh-TW" sz="2800" dirty="0" smtClean="0">
              <a:latin typeface="Georgia" charset="0"/>
              <a:ea typeface="新細明體" charset="0"/>
            </a:endParaRPr>
          </a:p>
          <a:p>
            <a:pPr eaLnBrk="1" hangingPunct="1"/>
            <a:endParaRPr kumimoji="0" lang="en-US" altLang="zh-TW" sz="2800" dirty="0">
              <a:latin typeface="Georgia" charset="0"/>
              <a:ea typeface="新細明體" charset="0"/>
            </a:endParaRPr>
          </a:p>
          <a:p>
            <a:pPr algn="ctr" eaLnBrk="1" hangingPunct="1"/>
            <a:r>
              <a:rPr kumimoji="0" lang="zh-TW" altLang="en-US" sz="2800" dirty="0">
                <a:latin typeface="Georgia" charset="0"/>
                <a:ea typeface="新細明體" charset="0"/>
              </a:rPr>
              <a:t>資料可至</a:t>
            </a:r>
            <a:r>
              <a:rPr kumimoji="0" lang="en-US" altLang="zh-TW" sz="2800" dirty="0">
                <a:latin typeface="Georgia" charset="0"/>
                <a:ea typeface="新細明體" charset="0"/>
              </a:rPr>
              <a:t> </a:t>
            </a:r>
            <a:r>
              <a:rPr kumimoji="0" lang="zh-TW" altLang="en-US" sz="2800" u="sng" dirty="0">
                <a:latin typeface="Georgia" charset="0"/>
                <a:ea typeface="新細明體" charset="0"/>
              </a:rPr>
              <a:t>全國閱讀推動與圖書管理系統網</a:t>
            </a:r>
            <a:r>
              <a:rPr kumimoji="0" lang="en-US" altLang="zh-TW" sz="2800" u="sng" dirty="0">
                <a:latin typeface="Georgia" charset="0"/>
                <a:ea typeface="新細明體" charset="0"/>
              </a:rPr>
              <a:t>  </a:t>
            </a:r>
            <a:r>
              <a:rPr kumimoji="0" lang="zh-TW" altLang="en-US" sz="2800" dirty="0" smtClean="0">
                <a:latin typeface="Georgia" charset="0"/>
                <a:ea typeface="新細明體" charset="0"/>
              </a:rPr>
              <a:t>下載</a:t>
            </a:r>
            <a:endParaRPr kumimoji="0" lang="en-US" altLang="zh-TW" sz="2800" dirty="0" smtClean="0">
              <a:latin typeface="Georgia" charset="0"/>
              <a:ea typeface="新細明體" charset="0"/>
            </a:endParaRPr>
          </a:p>
          <a:p>
            <a:pPr algn="ctr" eaLnBrk="1" hangingPunct="1"/>
            <a:r>
              <a:rPr lang="en-US" altLang="zh-TW" sz="2800" dirty="0" smtClean="0">
                <a:latin typeface="Georgia" charset="0"/>
                <a:ea typeface="新細明體" charset="0"/>
              </a:rPr>
              <a:t>        </a:t>
            </a:r>
            <a:r>
              <a:rPr lang="zh-TW" altLang="en-US" sz="2800" dirty="0" smtClean="0">
                <a:latin typeface="Georgia" charset="0"/>
                <a:ea typeface="新細明體" charset="0"/>
              </a:rPr>
              <a:t>或至</a:t>
            </a:r>
            <a:r>
              <a:rPr lang="en-US" altLang="zh-TW" sz="2800" dirty="0" smtClean="0">
                <a:latin typeface="Georgia" charset="0"/>
                <a:ea typeface="新細明體" charset="0"/>
              </a:rPr>
              <a:t> </a:t>
            </a:r>
            <a:r>
              <a:rPr lang="zh-TW" altLang="en-US" sz="2800" u="sng" dirty="0" smtClean="0">
                <a:latin typeface="Georgia" charset="0"/>
                <a:ea typeface="新細明體" charset="0"/>
              </a:rPr>
              <a:t>臺灣讀寫教學學會網站</a:t>
            </a:r>
            <a:r>
              <a:rPr lang="en-US" altLang="zh-TW" sz="2800" u="sng" dirty="0" smtClean="0">
                <a:latin typeface="Georgia" charset="0"/>
                <a:ea typeface="新細明體" charset="0"/>
              </a:rPr>
              <a:t> </a:t>
            </a:r>
            <a:r>
              <a:rPr lang="zh-TW" altLang="en-US" sz="2800" dirty="0" smtClean="0">
                <a:latin typeface="Georgia" charset="0"/>
                <a:ea typeface="新細明體" charset="0"/>
              </a:rPr>
              <a:t>下載</a:t>
            </a:r>
            <a:endParaRPr kumimoji="0" lang="en-US" altLang="zh-TW" sz="2800" dirty="0">
              <a:latin typeface="Georgia" charset="0"/>
              <a:ea typeface="新細明體" charset="0"/>
            </a:endParaRPr>
          </a:p>
          <a:p>
            <a:endParaRPr lang="zh-TW" altLang="en-US" dirty="0">
              <a:latin typeface="Georgia" charset="0"/>
              <a:ea typeface="新細明體" charset="0"/>
            </a:endParaRPr>
          </a:p>
        </p:txBody>
      </p:sp>
    </p:spTree>
    <p:extLst>
      <p:ext uri="{BB962C8B-B14F-4D97-AF65-F5344CB8AC3E}">
        <p14:creationId xmlns:p14="http://schemas.microsoft.com/office/powerpoint/2010/main" val="12736931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a:cs typeface="+mj-cs"/>
              </a:rPr>
              <a:t>閱讀問思教學</a:t>
            </a:r>
          </a:p>
        </p:txBody>
      </p:sp>
      <p:sp>
        <p:nvSpPr>
          <p:cNvPr id="3" name="內容版面配置區 2"/>
          <p:cNvSpPr>
            <a:spLocks noGrp="1"/>
          </p:cNvSpPr>
          <p:nvPr>
            <p:ph sz="quarter" idx="1"/>
          </p:nvPr>
        </p:nvSpPr>
        <p:spPr>
          <a:xfrm>
            <a:off x="323850" y="1557338"/>
            <a:ext cx="8504238" cy="4926012"/>
          </a:xfrm>
        </p:spPr>
        <p:txBody>
          <a:bodyPr/>
          <a:lstStyle/>
          <a:p>
            <a:pPr algn="just">
              <a:buFont typeface="Wingdings 2" pitchFamily="18" charset="2"/>
              <a:buChar char=""/>
              <a:defRPr/>
            </a:pPr>
            <a:r>
              <a:rPr kumimoji="0" lang="zh-TW" altLang="zh-TW" sz="2000" dirty="0">
                <a:cs typeface="+mn-cs"/>
              </a:rPr>
              <a:t>閱讀中，若</a:t>
            </a:r>
            <a:r>
              <a:rPr kumimoji="0" lang="zh-TW" altLang="zh-TW" sz="2000" b="1" dirty="0">
                <a:cs typeface="+mn-cs"/>
              </a:rPr>
              <a:t>學生</a:t>
            </a:r>
            <a:r>
              <a:rPr kumimoji="0" lang="zh-TW" altLang="zh-TW" sz="2000" dirty="0">
                <a:cs typeface="+mn-cs"/>
              </a:rPr>
              <a:t>能</a:t>
            </a:r>
            <a:r>
              <a:rPr kumimoji="0" lang="zh-TW" altLang="en-US" sz="2000" dirty="0">
                <a:cs typeface="+mn-cs"/>
              </a:rPr>
              <a:t>提出問題，</a:t>
            </a:r>
            <a:r>
              <a:rPr kumimoji="0" lang="zh-TW" altLang="zh-TW" sz="2000" dirty="0">
                <a:cs typeface="+mn-cs"/>
              </a:rPr>
              <a:t>然後再次閱讀文本或找尋其他文本解決疑問；在這樣的「循環」過程中，學生</a:t>
            </a:r>
            <a:r>
              <a:rPr kumimoji="0" lang="zh-TW" altLang="en-US" sz="2000" dirty="0">
                <a:cs typeface="+mn-cs"/>
              </a:rPr>
              <a:t>才</a:t>
            </a:r>
            <a:r>
              <a:rPr kumimoji="0" lang="zh-TW" altLang="zh-TW" sz="2000" dirty="0">
                <a:cs typeface="+mn-cs"/>
              </a:rPr>
              <a:t>能透過閱讀而有所得。 </a:t>
            </a:r>
            <a:endParaRPr kumimoji="0" lang="en-US" altLang="zh-TW" sz="2000" dirty="0">
              <a:cs typeface="+mn-cs"/>
            </a:endParaRPr>
          </a:p>
          <a:p>
            <a:pPr marL="0" indent="0">
              <a:buFont typeface="Wingdings 2" pitchFamily="18" charset="2"/>
              <a:buNone/>
              <a:defRPr/>
            </a:pPr>
            <a:endParaRPr lang="en-US" altLang="zh-TW" sz="2000" dirty="0" smtClean="0">
              <a:cs typeface="+mn-cs"/>
            </a:endParaRPr>
          </a:p>
          <a:p>
            <a:pPr algn="just">
              <a:buFont typeface="Wingdings 2" pitchFamily="18" charset="2"/>
              <a:buChar char=""/>
              <a:defRPr/>
            </a:pPr>
            <a:r>
              <a:rPr lang="zh-TW" altLang="en-US" sz="2000" dirty="0" smtClean="0">
                <a:cs typeface="+mn-cs"/>
              </a:rPr>
              <a:t>擁有自我提</a:t>
            </a:r>
            <a:r>
              <a:rPr lang="zh-TW" altLang="en-US" sz="2000" dirty="0">
                <a:cs typeface="+mn-cs"/>
              </a:rPr>
              <a:t>問</a:t>
            </a:r>
            <a:r>
              <a:rPr lang="zh-TW" altLang="en-US" sz="2000" dirty="0" smtClean="0">
                <a:cs typeface="+mn-cs"/>
              </a:rPr>
              <a:t>策略的讀者，在閱讀時，會主動提出疑問並找尋線索</a:t>
            </a:r>
            <a:r>
              <a:rPr lang="zh-TW" altLang="en-US" sz="2000" dirty="0">
                <a:cs typeface="+mn-cs"/>
              </a:rPr>
              <a:t>解決疑問</a:t>
            </a:r>
            <a:r>
              <a:rPr lang="zh-TW" altLang="en-US" sz="2000" dirty="0" smtClean="0">
                <a:cs typeface="+mn-cs"/>
              </a:rPr>
              <a:t>。但在過程中，需覺察到</a:t>
            </a:r>
            <a:endParaRPr lang="en-US" altLang="zh-TW" sz="2000" dirty="0" smtClean="0">
              <a:cs typeface="+mn-cs"/>
            </a:endParaRPr>
          </a:p>
          <a:p>
            <a:pPr marL="0" indent="0" algn="just">
              <a:buFont typeface="Wingdings 2" pitchFamily="18" charset="2"/>
              <a:buNone/>
              <a:defRPr/>
            </a:pPr>
            <a:r>
              <a:rPr lang="en-US" altLang="zh-TW" sz="2000" dirty="0">
                <a:cs typeface="+mn-cs"/>
              </a:rPr>
              <a:t> </a:t>
            </a:r>
            <a:r>
              <a:rPr lang="en-US" altLang="zh-TW" sz="2000" dirty="0" smtClean="0">
                <a:cs typeface="+mn-cs"/>
              </a:rPr>
              <a:t>  </a:t>
            </a:r>
            <a:r>
              <a:rPr lang="en-US" altLang="zh-TW" sz="2000" dirty="0" smtClean="0">
                <a:latin typeface="Times New Roman"/>
                <a:cs typeface="Times New Roman"/>
              </a:rPr>
              <a:t>    (1) </a:t>
            </a:r>
            <a:r>
              <a:rPr lang="zh-TW" altLang="en-US" sz="2000" dirty="0" smtClean="0">
                <a:latin typeface="Times New Roman"/>
                <a:cs typeface="Times New Roman"/>
              </a:rPr>
              <a:t>哪些疑問</a:t>
            </a:r>
            <a:r>
              <a:rPr lang="zh-TW" altLang="en-US" sz="2000" dirty="0">
                <a:latin typeface="Times New Roman"/>
                <a:cs typeface="Times New Roman"/>
              </a:rPr>
              <a:t>不見得重要，暫先捨棄</a:t>
            </a:r>
            <a:r>
              <a:rPr lang="zh-TW" altLang="en-US" sz="2000" dirty="0" smtClean="0">
                <a:latin typeface="Times New Roman"/>
                <a:cs typeface="Times New Roman"/>
              </a:rPr>
              <a:t>；</a:t>
            </a:r>
            <a:endParaRPr lang="en-US" altLang="zh-TW" sz="2000" dirty="0">
              <a:latin typeface="Times New Roman"/>
              <a:cs typeface="Times New Roman"/>
            </a:endParaRPr>
          </a:p>
          <a:p>
            <a:pPr marL="0" indent="0" algn="just">
              <a:buFont typeface="Wingdings 2" pitchFamily="18" charset="2"/>
              <a:buNone/>
              <a:defRPr/>
            </a:pPr>
            <a:r>
              <a:rPr lang="en-US" altLang="zh-TW" sz="2000" dirty="0">
                <a:latin typeface="Times New Roman"/>
                <a:cs typeface="Times New Roman"/>
              </a:rPr>
              <a:t> </a:t>
            </a:r>
            <a:r>
              <a:rPr lang="en-US" altLang="zh-TW" sz="2000" dirty="0" smtClean="0">
                <a:latin typeface="Times New Roman"/>
                <a:cs typeface="Times New Roman"/>
              </a:rPr>
              <a:t>      (2) </a:t>
            </a:r>
            <a:r>
              <a:rPr lang="zh-TW" altLang="en-US" sz="2000" dirty="0" smtClean="0">
                <a:latin typeface="Times New Roman"/>
                <a:cs typeface="Times New Roman"/>
              </a:rPr>
              <a:t>哪些疑惑在文本中有解答</a:t>
            </a:r>
            <a:r>
              <a:rPr lang="zh-TW" altLang="en-US" sz="2000" dirty="0">
                <a:latin typeface="Times New Roman"/>
                <a:cs typeface="Times New Roman"/>
              </a:rPr>
              <a:t>，</a:t>
            </a:r>
            <a:r>
              <a:rPr lang="zh-TW" altLang="en-US" sz="2000" dirty="0" smtClean="0">
                <a:latin typeface="Times New Roman"/>
                <a:cs typeface="Times New Roman"/>
              </a:rPr>
              <a:t>需再注意、整理、</a:t>
            </a:r>
            <a:r>
              <a:rPr lang="zh-TW" altLang="en-US" sz="2000" dirty="0">
                <a:latin typeface="Times New Roman"/>
                <a:cs typeface="Times New Roman"/>
              </a:rPr>
              <a:t>評估訊息</a:t>
            </a:r>
            <a:r>
              <a:rPr lang="zh-TW" altLang="en-US" sz="2000" dirty="0" smtClean="0">
                <a:latin typeface="Times New Roman"/>
                <a:cs typeface="Times New Roman"/>
              </a:rPr>
              <a:t>；</a:t>
            </a:r>
            <a:endParaRPr lang="en-US" altLang="zh-TW" sz="2000" dirty="0" smtClean="0">
              <a:latin typeface="Times New Roman"/>
              <a:cs typeface="Times New Roman"/>
            </a:endParaRPr>
          </a:p>
          <a:p>
            <a:pPr marL="0" indent="0" algn="just">
              <a:buFont typeface="Wingdings 2" pitchFamily="18" charset="2"/>
              <a:buNone/>
              <a:defRPr/>
            </a:pPr>
            <a:r>
              <a:rPr lang="en-US" altLang="zh-TW" sz="2000" dirty="0">
                <a:latin typeface="Times New Roman"/>
                <a:cs typeface="Times New Roman"/>
              </a:rPr>
              <a:t> </a:t>
            </a:r>
            <a:r>
              <a:rPr lang="en-US" altLang="zh-TW" sz="2000" dirty="0" smtClean="0">
                <a:latin typeface="Times New Roman"/>
                <a:cs typeface="Times New Roman"/>
              </a:rPr>
              <a:t>      (3) </a:t>
            </a:r>
            <a:r>
              <a:rPr lang="zh-TW" altLang="en-US" sz="2000" dirty="0" smtClean="0">
                <a:latin typeface="Times New Roman"/>
                <a:cs typeface="Times New Roman"/>
              </a:rPr>
              <a:t>哪些疑惑</a:t>
            </a:r>
            <a:r>
              <a:rPr lang="zh-TW" altLang="en-US" sz="2000" dirty="0" smtClean="0">
                <a:cs typeface="+mn-cs"/>
              </a:rPr>
              <a:t>在</a:t>
            </a:r>
            <a:r>
              <a:rPr lang="zh-TW" altLang="en-US" sz="2000" dirty="0">
                <a:cs typeface="+mn-cs"/>
              </a:rPr>
              <a:t>文本之外才有解答，</a:t>
            </a:r>
            <a:r>
              <a:rPr lang="zh-TW" altLang="en-US" sz="2000" dirty="0" smtClean="0">
                <a:cs typeface="+mn-cs"/>
              </a:rPr>
              <a:t>需進一步找出相關</a:t>
            </a:r>
            <a:r>
              <a:rPr lang="zh-TW" altLang="en-US" sz="2000" dirty="0">
                <a:cs typeface="+mn-cs"/>
              </a:rPr>
              <a:t>文本</a:t>
            </a:r>
            <a:r>
              <a:rPr lang="zh-TW" altLang="en-US" sz="2000" dirty="0" smtClean="0">
                <a:cs typeface="+mn-cs"/>
              </a:rPr>
              <a:t>。</a:t>
            </a:r>
            <a:endParaRPr lang="en-US" altLang="zh-TW" sz="2000" dirty="0" smtClean="0">
              <a:cs typeface="+mn-cs"/>
            </a:endParaRPr>
          </a:p>
          <a:p>
            <a:pPr marL="0" indent="0" algn="just">
              <a:buFont typeface="Wingdings 2" pitchFamily="18" charset="2"/>
              <a:buNone/>
              <a:defRPr/>
            </a:pPr>
            <a:endParaRPr lang="en-US" altLang="zh-TW" sz="2000" dirty="0" smtClean="0">
              <a:cs typeface="+mn-cs"/>
            </a:endParaRPr>
          </a:p>
          <a:p>
            <a:pPr>
              <a:buFont typeface="Wingdings 2" pitchFamily="18" charset="2"/>
              <a:buChar char=""/>
              <a:defRPr/>
            </a:pPr>
            <a:r>
              <a:rPr kumimoji="0" lang="zh-TW" altLang="zh-TW" sz="2000" dirty="0">
                <a:cs typeface="+mn-cs"/>
              </a:rPr>
              <a:t>任何學習都是先發生在「人際間」、再內化到「個人內</a:t>
            </a:r>
            <a:r>
              <a:rPr kumimoji="0" lang="zh-TW" altLang="zh-TW" sz="2000" dirty="0" smtClean="0">
                <a:cs typeface="+mn-cs"/>
              </a:rPr>
              <a:t>」</a:t>
            </a:r>
            <a:r>
              <a:rPr kumimoji="0" lang="zh-TW" altLang="en-US" sz="2000" dirty="0" smtClean="0">
                <a:cs typeface="+mn-cs"/>
              </a:rPr>
              <a:t>。</a:t>
            </a:r>
            <a:r>
              <a:rPr kumimoji="0" lang="zh-TW" altLang="zh-TW" sz="2000" dirty="0" smtClean="0">
                <a:cs typeface="+mn-cs"/>
              </a:rPr>
              <a:t>若我們希望學生學會</a:t>
            </a:r>
            <a:r>
              <a:rPr kumimoji="0" lang="zh-TW" altLang="zh-TW" sz="2000" dirty="0">
                <a:cs typeface="+mn-cs"/>
              </a:rPr>
              <a:t>「提問策略」，那麼我們成人就要運用此策略、進而讓學生學會此策略</a:t>
            </a:r>
            <a:r>
              <a:rPr kumimoji="0" lang="zh-TW" altLang="en-US" sz="2000" dirty="0" smtClean="0">
                <a:cs typeface="+mn-cs"/>
              </a:rPr>
              <a:t>。</a:t>
            </a:r>
            <a:endParaRPr kumimoji="0" lang="en-US" altLang="zh-TW" sz="2000" dirty="0" smtClean="0">
              <a:cs typeface="+mn-cs"/>
            </a:endParaRPr>
          </a:p>
          <a:p>
            <a:pPr>
              <a:buFont typeface="Wingdings 2" pitchFamily="18" charset="2"/>
              <a:buChar char=""/>
              <a:defRPr/>
            </a:pPr>
            <a:endParaRPr kumimoji="0" lang="en-US" altLang="zh-TW" sz="2000" dirty="0">
              <a:cs typeface="+mn-cs"/>
            </a:endParaRPr>
          </a:p>
          <a:p>
            <a:pPr>
              <a:buFont typeface="Wingdings 2" pitchFamily="18" charset="2"/>
              <a:buChar char=""/>
              <a:defRPr/>
            </a:pPr>
            <a:r>
              <a:rPr kumimoji="0" lang="zh-TW" altLang="en-US" sz="2000" dirty="0" smtClean="0">
                <a:cs typeface="+mn-cs"/>
              </a:rPr>
              <a:t>我們</a:t>
            </a:r>
            <a:r>
              <a:rPr kumimoji="0" lang="zh-TW" altLang="en-US" sz="2000" dirty="0">
                <a:cs typeface="+mn-cs"/>
              </a:rPr>
              <a:t>的</a:t>
            </a:r>
            <a:r>
              <a:rPr kumimoji="0" lang="zh-TW" altLang="en-US" sz="2000" dirty="0">
                <a:cs typeface="+mn-cs"/>
                <a:hlinkClick r:id="rId2" action="ppaction://hlinksldjump"/>
              </a:rPr>
              <a:t>提問引導了學生的思考</a:t>
            </a:r>
            <a:r>
              <a:rPr kumimoji="0" lang="zh-TW" altLang="en-US" sz="2000" dirty="0" smtClean="0">
                <a:cs typeface="+mn-cs"/>
              </a:rPr>
              <a:t>。</a:t>
            </a:r>
            <a:endParaRPr kumimoji="0" lang="en-US" altLang="zh-TW" sz="2000" dirty="0">
              <a:cs typeface="+mn-cs"/>
            </a:endParaRPr>
          </a:p>
        </p:txBody>
      </p:sp>
    </p:spTree>
    <p:extLst>
      <p:ext uri="{BB962C8B-B14F-4D97-AF65-F5344CB8AC3E}">
        <p14:creationId xmlns:p14="http://schemas.microsoft.com/office/powerpoint/2010/main" val="7191973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標題 1"/>
          <p:cNvSpPr>
            <a:spLocks noGrp="1"/>
          </p:cNvSpPr>
          <p:nvPr>
            <p:ph type="title"/>
          </p:nvPr>
        </p:nvSpPr>
        <p:spPr/>
        <p:txBody>
          <a:bodyPr/>
          <a:lstStyle/>
          <a:p>
            <a:pPr eaLnBrk="1" hangingPunct="1"/>
            <a:r>
              <a:rPr kumimoji="0" lang="zh-TW" altLang="en-US">
                <a:solidFill>
                  <a:srgbClr val="FF0000"/>
                </a:solidFill>
                <a:latin typeface="Georgia" charset="0"/>
                <a:ea typeface="微軟正黑體" charset="0"/>
              </a:rPr>
              <a:t>一小步</a:t>
            </a:r>
            <a:r>
              <a:rPr kumimoji="0" lang="zh-TW" altLang="en-US">
                <a:solidFill>
                  <a:srgbClr val="7B9899"/>
                </a:solidFill>
                <a:latin typeface="Georgia" charset="0"/>
                <a:ea typeface="微軟正黑體" charset="0"/>
              </a:rPr>
              <a:t>：以提問精緻閱讀教學</a:t>
            </a:r>
          </a:p>
        </p:txBody>
      </p:sp>
      <p:sp>
        <p:nvSpPr>
          <p:cNvPr id="32770" name="內容版面配置區 2"/>
          <p:cNvSpPr>
            <a:spLocks noGrp="1"/>
          </p:cNvSpPr>
          <p:nvPr>
            <p:ph sz="quarter" idx="1"/>
          </p:nvPr>
        </p:nvSpPr>
        <p:spPr>
          <a:xfrm>
            <a:off x="301625" y="1527175"/>
            <a:ext cx="8504238" cy="4572000"/>
          </a:xfrm>
        </p:spPr>
        <p:txBody>
          <a:bodyPr/>
          <a:lstStyle/>
          <a:p>
            <a:pPr eaLnBrk="1" hangingPunct="1">
              <a:lnSpc>
                <a:spcPct val="90000"/>
              </a:lnSpc>
            </a:pPr>
            <a:r>
              <a:rPr kumimoji="0" lang="zh-TW" altLang="en-US" sz="2500">
                <a:latin typeface="Georgia" charset="0"/>
                <a:ea typeface="新細明體" charset="0"/>
              </a:rPr>
              <a:t>問思教學</a:t>
            </a:r>
            <a:endParaRPr kumimoji="0" lang="en-US" altLang="zh-TW" sz="2500">
              <a:latin typeface="Georgia" charset="0"/>
              <a:ea typeface="新細明體" charset="0"/>
            </a:endParaRPr>
          </a:p>
          <a:p>
            <a:pPr eaLnBrk="1" hangingPunct="1">
              <a:lnSpc>
                <a:spcPct val="90000"/>
              </a:lnSpc>
            </a:pPr>
            <a:r>
              <a:rPr kumimoji="0" lang="en-US" altLang="zh-TW" sz="1800">
                <a:latin typeface="Georgia" charset="0"/>
                <a:ea typeface="新細明體" charset="0"/>
              </a:rPr>
              <a:t>    </a:t>
            </a:r>
            <a:r>
              <a:rPr kumimoji="0" lang="zh-TW" altLang="en-US" sz="1800">
                <a:latin typeface="Georgia" charset="0"/>
                <a:ea typeface="新細明體" charset="0"/>
              </a:rPr>
              <a:t>「透過良好的提問設計，以不同教學與討論形式，依序引領學生思考文章內容，與文本進行不同層次的互動與回應，進而促進其閱讀理解。」</a:t>
            </a:r>
            <a:r>
              <a:rPr kumimoji="0" lang="zh-TW" sz="1800">
                <a:latin typeface="Georgia" charset="0"/>
                <a:ea typeface="新細明體" charset="0"/>
              </a:rPr>
              <a:t> </a:t>
            </a:r>
            <a:endParaRPr kumimoji="0" lang="en-US" altLang="zh-TW" sz="1800">
              <a:latin typeface="Georgia" charset="0"/>
              <a:ea typeface="新細明體" charset="0"/>
            </a:endParaRPr>
          </a:p>
          <a:p>
            <a:pPr eaLnBrk="1" hangingPunct="1">
              <a:lnSpc>
                <a:spcPct val="90000"/>
              </a:lnSpc>
            </a:pPr>
            <a:endParaRPr kumimoji="0" lang="en-US" altLang="zh-TW" sz="1700">
              <a:latin typeface="Georgia" charset="0"/>
              <a:ea typeface="新細明體" charset="0"/>
            </a:endParaRPr>
          </a:p>
          <a:p>
            <a:pPr eaLnBrk="1" hangingPunct="1">
              <a:lnSpc>
                <a:spcPct val="90000"/>
              </a:lnSpc>
            </a:pPr>
            <a:r>
              <a:rPr kumimoji="0" lang="zh-TW" altLang="en-US" sz="2500">
                <a:latin typeface="Georgia" charset="0"/>
                <a:ea typeface="新細明體" charset="0"/>
              </a:rPr>
              <a:t>問思目標</a:t>
            </a:r>
            <a:endParaRPr kumimoji="0" lang="en-US" altLang="zh-TW" sz="1700">
              <a:latin typeface="Georgia" charset="0"/>
              <a:ea typeface="新細明體" charset="0"/>
            </a:endParaRPr>
          </a:p>
          <a:p>
            <a:pPr eaLnBrk="1" hangingPunct="1">
              <a:lnSpc>
                <a:spcPct val="90000"/>
              </a:lnSpc>
            </a:pPr>
            <a:r>
              <a:rPr kumimoji="0" lang="en-US" altLang="zh-TW" sz="1800">
                <a:latin typeface="Georgia" charset="0"/>
                <a:ea typeface="新細明體" charset="0"/>
              </a:rPr>
              <a:t>    </a:t>
            </a:r>
            <a:r>
              <a:rPr kumimoji="0" lang="zh-TW" altLang="en-US" sz="1800" b="1">
                <a:latin typeface="Georgia" charset="0"/>
                <a:ea typeface="新細明體" charset="0"/>
              </a:rPr>
              <a:t>讓學生能透過教師的提問而深究文章的內容和形式</a:t>
            </a:r>
            <a:r>
              <a:rPr kumimoji="0" lang="zh-TW" altLang="en-US" sz="1800">
                <a:latin typeface="Georgia" charset="0"/>
                <a:ea typeface="新細明體" charset="0"/>
              </a:rPr>
              <a:t>。</a:t>
            </a:r>
            <a:endParaRPr kumimoji="0" lang="en-US" altLang="zh-TW" sz="1800">
              <a:latin typeface="Georgia" charset="0"/>
              <a:ea typeface="新細明體" charset="0"/>
            </a:endParaRPr>
          </a:p>
          <a:p>
            <a:pPr eaLnBrk="1" hangingPunct="1">
              <a:lnSpc>
                <a:spcPct val="90000"/>
              </a:lnSpc>
            </a:pPr>
            <a:r>
              <a:rPr kumimoji="0" lang="en-US" altLang="zh-TW" sz="1800">
                <a:latin typeface="Georgia" charset="0"/>
                <a:ea typeface="新細明體" charset="0"/>
              </a:rPr>
              <a:t>    </a:t>
            </a:r>
            <a:r>
              <a:rPr kumimoji="0" lang="zh-TW" altLang="en-US" sz="1800" b="1">
                <a:latin typeface="Georgia" charset="0"/>
                <a:ea typeface="新細明體" charset="0"/>
              </a:rPr>
              <a:t>讓學生能透過教師的鷹架而習得讀出文章深意的</a:t>
            </a:r>
            <a:r>
              <a:rPr kumimoji="0" lang="en-US" altLang="zh-TW" sz="1800" b="1">
                <a:latin typeface="Georgia" charset="0"/>
                <a:ea typeface="新細明體" charset="0"/>
              </a:rPr>
              <a:t>6</a:t>
            </a:r>
            <a:r>
              <a:rPr kumimoji="0" lang="zh-TW" altLang="en-US" sz="1800" b="1">
                <a:latin typeface="Georgia" charset="0"/>
                <a:ea typeface="新細明體" charset="0"/>
              </a:rPr>
              <a:t>個基本方法</a:t>
            </a:r>
            <a:endParaRPr kumimoji="0" lang="en-US" altLang="zh-TW" sz="1800" b="1">
              <a:latin typeface="Georgia" charset="0"/>
              <a:ea typeface="新細明體" charset="0"/>
            </a:endParaRPr>
          </a:p>
          <a:p>
            <a:pPr eaLnBrk="1" hangingPunct="1">
              <a:lnSpc>
                <a:spcPct val="90000"/>
              </a:lnSpc>
            </a:pPr>
            <a:r>
              <a:rPr kumimoji="0" lang="en-US" altLang="zh-TW" sz="1800">
                <a:latin typeface="Georgia" charset="0"/>
                <a:ea typeface="新細明體" charset="0"/>
                <a:cs typeface="Times New Roman" charset="0"/>
              </a:rPr>
              <a:t>              </a:t>
            </a:r>
            <a:r>
              <a:rPr kumimoji="0" lang="zh-TW" altLang="en-US" sz="1800">
                <a:latin typeface="Georgia" charset="0"/>
                <a:ea typeface="新細明體" charset="0"/>
                <a:cs typeface="Times New Roman" charset="0"/>
              </a:rPr>
              <a:t>．學會透過語詞、句型更理解內容；</a:t>
            </a:r>
            <a:endParaRPr kumimoji="0" lang="en-US" altLang="zh-TW" sz="1800">
              <a:latin typeface="Georgia" charset="0"/>
              <a:ea typeface="新細明體" charset="0"/>
              <a:cs typeface="Times New Roman" charset="0"/>
            </a:endParaRPr>
          </a:p>
          <a:p>
            <a:pPr eaLnBrk="1" hangingPunct="1">
              <a:lnSpc>
                <a:spcPct val="90000"/>
              </a:lnSpc>
            </a:pPr>
            <a:r>
              <a:rPr kumimoji="0" lang="en-US" altLang="zh-TW" sz="1800">
                <a:latin typeface="Georgia" charset="0"/>
                <a:ea typeface="新細明體" charset="0"/>
                <a:cs typeface="Times New Roman" charset="0"/>
              </a:rPr>
              <a:t>              </a:t>
            </a:r>
            <a:r>
              <a:rPr kumimoji="0" lang="zh-TW" altLang="en-US" sz="1800">
                <a:latin typeface="Georgia" charset="0"/>
                <a:ea typeface="新細明體" charset="0"/>
                <a:cs typeface="Times New Roman" charset="0"/>
              </a:rPr>
              <a:t>．</a:t>
            </a:r>
            <a:r>
              <a:rPr kumimoji="0" lang="zh-TW" altLang="en-US" sz="1800">
                <a:latin typeface="Georgia" charset="0"/>
                <a:ea typeface="新細明體" charset="0"/>
              </a:rPr>
              <a:t>學會找證據支持觀點；</a:t>
            </a:r>
            <a:endParaRPr kumimoji="0" lang="en-US" altLang="zh-TW" sz="1800">
              <a:latin typeface="Georgia" charset="0"/>
              <a:ea typeface="新細明體" charset="0"/>
            </a:endParaRPr>
          </a:p>
          <a:p>
            <a:pPr eaLnBrk="1" hangingPunct="1">
              <a:lnSpc>
                <a:spcPct val="90000"/>
              </a:lnSpc>
            </a:pPr>
            <a:r>
              <a:rPr kumimoji="0" lang="en-US" altLang="zh-TW" sz="1800">
                <a:latin typeface="Georgia" charset="0"/>
                <a:ea typeface="新細明體" charset="0"/>
              </a:rPr>
              <a:t>              </a:t>
            </a:r>
            <a:r>
              <a:rPr kumimoji="0" lang="zh-TW" altLang="en-US" sz="1800">
                <a:latin typeface="Georgia" charset="0"/>
                <a:ea typeface="新細明體" charset="0"/>
              </a:rPr>
              <a:t>．學會以表格、畫圖等方式整理訊息；</a:t>
            </a:r>
            <a:endParaRPr kumimoji="0" lang="en-US" altLang="zh-TW" sz="1800">
              <a:latin typeface="Georgia" charset="0"/>
              <a:ea typeface="新細明體" charset="0"/>
            </a:endParaRPr>
          </a:p>
          <a:p>
            <a:pPr eaLnBrk="1" hangingPunct="1">
              <a:lnSpc>
                <a:spcPct val="90000"/>
              </a:lnSpc>
            </a:pPr>
            <a:r>
              <a:rPr kumimoji="0" lang="en-US" altLang="zh-TW" sz="1800">
                <a:latin typeface="Georgia" charset="0"/>
                <a:ea typeface="新細明體" charset="0"/>
              </a:rPr>
              <a:t>              </a:t>
            </a:r>
            <a:r>
              <a:rPr kumimoji="0" lang="zh-TW" altLang="en-US" sz="1800">
                <a:latin typeface="Georgia" charset="0"/>
                <a:ea typeface="新細明體" charset="0"/>
              </a:rPr>
              <a:t>．瞭解標題與標題、標題與內容的關聯；</a:t>
            </a:r>
            <a:endParaRPr kumimoji="0" lang="en-US" altLang="zh-TW" sz="1800">
              <a:latin typeface="Georgia" charset="0"/>
              <a:ea typeface="新細明體" charset="0"/>
            </a:endParaRPr>
          </a:p>
          <a:p>
            <a:pPr eaLnBrk="1" hangingPunct="1">
              <a:lnSpc>
                <a:spcPct val="90000"/>
              </a:lnSpc>
            </a:pPr>
            <a:r>
              <a:rPr kumimoji="0" lang="en-US" altLang="zh-TW" sz="1800">
                <a:latin typeface="Georgia" charset="0"/>
                <a:ea typeface="新細明體" charset="0"/>
              </a:rPr>
              <a:t>              </a:t>
            </a:r>
            <a:r>
              <a:rPr kumimoji="0" lang="zh-TW" altLang="en-US" sz="1800">
                <a:latin typeface="Georgia" charset="0"/>
                <a:ea typeface="新細明體" charset="0"/>
              </a:rPr>
              <a:t>．能以不同觀點看文章；</a:t>
            </a:r>
            <a:endParaRPr kumimoji="0" lang="en-US" altLang="zh-TW" sz="1800">
              <a:latin typeface="Georgia" charset="0"/>
              <a:ea typeface="新細明體" charset="0"/>
            </a:endParaRPr>
          </a:p>
          <a:p>
            <a:pPr eaLnBrk="1" hangingPunct="1">
              <a:lnSpc>
                <a:spcPct val="90000"/>
              </a:lnSpc>
            </a:pPr>
            <a:r>
              <a:rPr kumimoji="0" lang="en-US" altLang="zh-TW" sz="1800">
                <a:latin typeface="Georgia" charset="0"/>
                <a:ea typeface="新細明體" charset="0"/>
              </a:rPr>
              <a:t>              </a:t>
            </a:r>
            <a:r>
              <a:rPr kumimoji="0" lang="zh-TW" altLang="en-US" sz="1800">
                <a:latin typeface="Georgia" charset="0"/>
                <a:ea typeface="新細明體" charset="0"/>
              </a:rPr>
              <a:t>．懂得賞析作者的創作。</a:t>
            </a:r>
            <a:r>
              <a:rPr kumimoji="0" lang="zh-TW" sz="1800">
                <a:latin typeface="Georgia" charset="0"/>
                <a:ea typeface="新細明體" charset="0"/>
              </a:rPr>
              <a:t> </a:t>
            </a:r>
            <a:endParaRPr kumimoji="0" lang="en-US" altLang="zh-TW" sz="1800">
              <a:latin typeface="Georgia" charset="0"/>
              <a:ea typeface="新細明體" charset="0"/>
            </a:endParaRPr>
          </a:p>
          <a:p>
            <a:pPr eaLnBrk="1" hangingPunct="1">
              <a:lnSpc>
                <a:spcPct val="90000"/>
              </a:lnSpc>
            </a:pPr>
            <a:r>
              <a:rPr kumimoji="0" lang="en-US" altLang="zh-TW" sz="1800">
                <a:latin typeface="Georgia" charset="0"/>
                <a:ea typeface="新細明體" charset="0"/>
              </a:rPr>
              <a:t>    </a:t>
            </a:r>
            <a:r>
              <a:rPr kumimoji="0" lang="zh-TW" altLang="en-US" sz="1800" b="1">
                <a:latin typeface="Georgia" charset="0"/>
                <a:ea typeface="新細明體" charset="0"/>
              </a:rPr>
              <a:t>讓學生透過教師安排的學習活動</a:t>
            </a:r>
            <a:r>
              <a:rPr kumimoji="0" lang="zh-TW" altLang="en-US" sz="1800">
                <a:latin typeface="Georgia" charset="0"/>
                <a:ea typeface="新細明體" charset="0"/>
              </a:rPr>
              <a:t>（個人思考、小組討論、兩兩討論、全班討論</a:t>
            </a:r>
            <a:r>
              <a:rPr kumimoji="0" lang="zh-TW" sz="1800">
                <a:latin typeface="Georgia" charset="0"/>
                <a:ea typeface="新細明體" charset="0"/>
              </a:rPr>
              <a:t> </a:t>
            </a:r>
            <a:r>
              <a:rPr kumimoji="0" lang="zh-TW" altLang="en-US" sz="1800">
                <a:latin typeface="Georgia" charset="0"/>
                <a:ea typeface="新細明體" charset="0"/>
              </a:rPr>
              <a:t>）</a:t>
            </a:r>
            <a:r>
              <a:rPr kumimoji="0" lang="zh-TW" altLang="en-US" sz="1800" b="1">
                <a:latin typeface="Georgia" charset="0"/>
                <a:ea typeface="新細明體" charset="0"/>
              </a:rPr>
              <a:t>而漸理解學習責任權在自己身上</a:t>
            </a:r>
            <a:r>
              <a:rPr kumimoji="0" lang="zh-TW" altLang="en-US" sz="1800">
                <a:latin typeface="Georgia" charset="0"/>
                <a:ea typeface="新細明體" charset="0"/>
              </a:rPr>
              <a:t>。</a:t>
            </a:r>
            <a:endParaRPr kumimoji="0" lang="en-US" altLang="zh-TW" sz="1800">
              <a:latin typeface="Georgia" charset="0"/>
              <a:ea typeface="新細明體" charset="0"/>
            </a:endParaRPr>
          </a:p>
          <a:p>
            <a:pPr eaLnBrk="1" hangingPunct="1">
              <a:lnSpc>
                <a:spcPct val="90000"/>
              </a:lnSpc>
            </a:pPr>
            <a:endParaRPr kumimoji="0" lang="zh-TW" altLang="en-US" sz="2500">
              <a:latin typeface="Georgia" charset="0"/>
              <a:ea typeface="新細明體" charset="0"/>
            </a:endParaRPr>
          </a:p>
        </p:txBody>
      </p:sp>
    </p:spTree>
    <p:extLst>
      <p:ext uri="{BB962C8B-B14F-4D97-AF65-F5344CB8AC3E}">
        <p14:creationId xmlns:p14="http://schemas.microsoft.com/office/powerpoint/2010/main" val="30637494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標題 1"/>
          <p:cNvSpPr>
            <a:spLocks noGrp="1"/>
          </p:cNvSpPr>
          <p:nvPr>
            <p:ph type="title"/>
          </p:nvPr>
        </p:nvSpPr>
        <p:spPr/>
        <p:txBody>
          <a:bodyPr/>
          <a:lstStyle/>
          <a:p>
            <a:pPr eaLnBrk="1" hangingPunct="1"/>
            <a:r>
              <a:rPr kumimoji="0" lang="zh-TW" altLang="en-US">
                <a:solidFill>
                  <a:srgbClr val="FF0000"/>
                </a:solidFill>
                <a:latin typeface="Georgia" charset="0"/>
                <a:ea typeface="微軟正黑體" charset="0"/>
              </a:rPr>
              <a:t>這一小步</a:t>
            </a:r>
            <a:r>
              <a:rPr kumimoji="0" lang="zh-TW" altLang="en-US">
                <a:solidFill>
                  <a:srgbClr val="7B9899"/>
                </a:solidFill>
                <a:latin typeface="Georgia" charset="0"/>
                <a:ea typeface="微軟正黑體" charset="0"/>
              </a:rPr>
              <a:t>與</a:t>
            </a:r>
            <a:r>
              <a:rPr kumimoji="0" lang="zh-TW" altLang="en-US">
                <a:solidFill>
                  <a:srgbClr val="FF0000"/>
                </a:solidFill>
                <a:latin typeface="Georgia" charset="0"/>
                <a:ea typeface="微軟正黑體" charset="0"/>
              </a:rPr>
              <a:t>現況教學</a:t>
            </a:r>
            <a:r>
              <a:rPr kumimoji="0" lang="zh-TW" altLang="en-US">
                <a:solidFill>
                  <a:srgbClr val="7B9899"/>
                </a:solidFill>
                <a:latin typeface="Georgia" charset="0"/>
                <a:ea typeface="微軟正黑體" charset="0"/>
              </a:rPr>
              <a:t>有何不同？</a:t>
            </a:r>
          </a:p>
        </p:txBody>
      </p:sp>
      <p:graphicFrame>
        <p:nvGraphicFramePr>
          <p:cNvPr id="5" name="內容版面配置區 4"/>
          <p:cNvGraphicFramePr>
            <a:graphicFrameLocks noGrp="1"/>
          </p:cNvGraphicFramePr>
          <p:nvPr>
            <p:ph sz="quarter" idx="1"/>
          </p:nvPr>
        </p:nvGraphicFramePr>
        <p:xfrm>
          <a:off x="301625" y="2073275"/>
          <a:ext cx="8504238" cy="3508562"/>
        </p:xfrm>
        <a:graphic>
          <a:graphicData uri="http://schemas.openxmlformats.org/drawingml/2006/table">
            <a:tbl>
              <a:tblPr/>
              <a:tblGrid>
                <a:gridCol w="703263"/>
                <a:gridCol w="3173412"/>
                <a:gridCol w="4627563"/>
              </a:tblGrid>
              <a:tr h="37141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rgbClr val="FFFFFF"/>
                        </a:solidFill>
                        <a:effectLst/>
                        <a:latin typeface="Georgia" charset="0"/>
                        <a:ea typeface="新細明體" charset="0"/>
                        <a:cs typeface="新細明體" charset="0"/>
                      </a:endParaRPr>
                    </a:p>
                  </a:txBody>
                  <a:tcPr marT="45704" marB="4570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rgbClr val="FFFFFF"/>
                          </a:solidFill>
                          <a:effectLst/>
                          <a:latin typeface="Georgia" charset="0"/>
                          <a:ea typeface="新細明體" charset="0"/>
                          <a:cs typeface="新細明體" charset="0"/>
                        </a:rPr>
                        <a:t>現況教學</a:t>
                      </a:r>
                    </a:p>
                  </a:txBody>
                  <a:tcPr marT="45704" marB="4570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rgbClr val="FFFFFF"/>
                          </a:solidFill>
                          <a:effectLst/>
                          <a:latin typeface="Georgia" charset="0"/>
                          <a:ea typeface="新細明體" charset="0"/>
                          <a:cs typeface="新細明體" charset="0"/>
                        </a:rPr>
                        <a:t>這一小步</a:t>
                      </a:r>
                    </a:p>
                  </a:txBody>
                  <a:tcPr marT="45704" marB="4570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399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Georgia" charset="0"/>
                          <a:ea typeface="新細明體" charset="0"/>
                          <a:cs typeface="新細明體" charset="0"/>
                        </a:rPr>
                        <a:t>提問設計</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Georgia" charset="0"/>
                          <a:ea typeface="新細明體" charset="0"/>
                          <a:cs typeface="新細明體" charset="0"/>
                        </a:rPr>
                        <a:t>有助學生直接理解的提問</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Georgia" charset="0"/>
                          <a:ea typeface="新細明體" charset="0"/>
                          <a:cs typeface="新細明體" charset="0"/>
                        </a:rPr>
                        <a:t>有助學生不同層次理解的提問</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639954">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Georgia" charset="0"/>
                          <a:ea typeface="新細明體" charset="0"/>
                          <a:cs typeface="新細明體" charset="0"/>
                        </a:rPr>
                        <a:t>教學方式</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Georgia" charset="0"/>
                          <a:ea typeface="新細明體" charset="0"/>
                          <a:cs typeface="新細明體" charset="0"/>
                        </a:rPr>
                        <a:t>老師是主要講述者</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Georgia" charset="0"/>
                          <a:ea typeface="新細明體" charset="0"/>
                          <a:cs typeface="新細明體" charset="0"/>
                        </a:rPr>
                        <a:t>老師安排多元互動形式（全班問答、小組討論、兩兩討論、個人思考）</a:t>
                      </a:r>
                    </a:p>
                  </a:txBody>
                  <a:tcPr marT="45704" marB="4570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r h="371411">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Georgia" charset="0"/>
                          <a:ea typeface="新細明體" charset="0"/>
                          <a:cs typeface="新細明體" charset="0"/>
                        </a:rPr>
                        <a:t>老師根據學生反應給予適當鷹架（</a:t>
                      </a:r>
                      <a:r>
                        <a:rPr kumimoji="0" lang="en-US" altLang="zh-TW" sz="1800" b="0" i="0" u="none" strike="noStrike" cap="none" normalizeH="0" baseline="0">
                          <a:ln>
                            <a:noFill/>
                          </a:ln>
                          <a:solidFill>
                            <a:srgbClr val="000000"/>
                          </a:solidFill>
                          <a:effectLst/>
                          <a:latin typeface="Georgia" charset="0"/>
                          <a:ea typeface="新細明體" charset="0"/>
                          <a:cs typeface="新細明體" charset="0"/>
                        </a:rPr>
                        <a:t>ABC</a:t>
                      </a:r>
                      <a:r>
                        <a:rPr kumimoji="0" lang="zh-TW" altLang="en-US" sz="1800" b="0" i="0" u="none" strike="noStrike" cap="none" normalizeH="0" baseline="0">
                          <a:ln>
                            <a:noFill/>
                          </a:ln>
                          <a:solidFill>
                            <a:srgbClr val="000000"/>
                          </a:solidFill>
                          <a:effectLst/>
                          <a:latin typeface="Georgia" charset="0"/>
                          <a:ea typeface="新細明體" charset="0"/>
                          <a:cs typeface="新細明體" charset="0"/>
                        </a:rPr>
                        <a:t>方案）</a:t>
                      </a:r>
                    </a:p>
                  </a:txBody>
                  <a:tcPr marT="45704" marB="4570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371411">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Georgia" charset="0"/>
                          <a:ea typeface="新細明體" charset="0"/>
                          <a:cs typeface="新細明體" charset="0"/>
                        </a:rPr>
                        <a:t>老師帶領學生覺察提問對理解文章的幫助</a:t>
                      </a:r>
                    </a:p>
                  </a:txBody>
                  <a:tcPr marT="45704" marB="4570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r h="371411">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Georgia" charset="0"/>
                          <a:ea typeface="新細明體" charset="0"/>
                          <a:cs typeface="新細明體" charset="0"/>
                        </a:rPr>
                        <a:t>評量方式</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Georgia" charset="0"/>
                          <a:ea typeface="新細明體" charset="0"/>
                          <a:cs typeface="新細明體" charset="0"/>
                        </a:rPr>
                        <a:t>老師以紙筆測驗評量學習成果</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Georgia" charset="0"/>
                          <a:ea typeface="新細明體" charset="0"/>
                          <a:cs typeface="新細明體" charset="0"/>
                        </a:rPr>
                        <a:t>老師以學生回應和紙筆測驗評量學習成果</a:t>
                      </a:r>
                      <a:endParaRPr kumimoji="0" lang="en-US" altLang="zh-TW" sz="1800" b="0" i="0" u="none" strike="noStrike" cap="none" normalizeH="0" baseline="0">
                        <a:ln>
                          <a:noFill/>
                        </a:ln>
                        <a:solidFill>
                          <a:srgbClr val="000000"/>
                        </a:solidFill>
                        <a:effectLst/>
                        <a:latin typeface="Georgia" charset="0"/>
                        <a:ea typeface="新細明體" charset="0"/>
                        <a:cs typeface="新細明體" charset="0"/>
                      </a:endParaRPr>
                    </a:p>
                  </a:txBody>
                  <a:tcPr marT="45704" marB="4570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371411">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Georgia" charset="0"/>
                          <a:ea typeface="新細明體" charset="0"/>
                          <a:cs typeface="新細明體" charset="0"/>
                        </a:rPr>
                        <a:t>學生自我評估學習成果</a:t>
                      </a:r>
                    </a:p>
                  </a:txBody>
                  <a:tcPr marT="45704" marB="4570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r h="371411">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Georgia" charset="0"/>
                          <a:ea typeface="新細明體" charset="0"/>
                          <a:cs typeface="新細明體" charset="0"/>
                        </a:rPr>
                        <a:t>學生自我評估學習方式</a:t>
                      </a:r>
                    </a:p>
                  </a:txBody>
                  <a:tcPr marT="45704" marB="4570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bl>
          </a:graphicData>
        </a:graphic>
      </p:graphicFrame>
    </p:spTree>
    <p:extLst>
      <p:ext uri="{BB962C8B-B14F-4D97-AF65-F5344CB8AC3E}">
        <p14:creationId xmlns:p14="http://schemas.microsoft.com/office/powerpoint/2010/main" val="1039778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標題 1"/>
          <p:cNvSpPr>
            <a:spLocks noGrp="1"/>
          </p:cNvSpPr>
          <p:nvPr>
            <p:ph type="title"/>
          </p:nvPr>
        </p:nvSpPr>
        <p:spPr/>
        <p:txBody>
          <a:bodyPr/>
          <a:lstStyle/>
          <a:p>
            <a:pPr eaLnBrk="1" hangingPunct="1"/>
            <a:r>
              <a:rPr kumimoji="0" lang="zh-TW" altLang="en-US" dirty="0">
                <a:solidFill>
                  <a:srgbClr val="FF0000"/>
                </a:solidFill>
                <a:latin typeface="Georgia" charset="0"/>
                <a:ea typeface="微軟正黑體" charset="0"/>
              </a:rPr>
              <a:t>想改變</a:t>
            </a:r>
            <a:r>
              <a:rPr kumimoji="0" lang="zh-TW" altLang="en-US" dirty="0">
                <a:solidFill>
                  <a:srgbClr val="7B9899"/>
                </a:solidFill>
                <a:latin typeface="Georgia" charset="0"/>
                <a:ea typeface="微軟正黑體" charset="0"/>
              </a:rPr>
              <a:t>，可參考這本手冊</a:t>
            </a:r>
            <a:r>
              <a:rPr kumimoji="0" lang="en-US" altLang="zh-TW" dirty="0">
                <a:solidFill>
                  <a:srgbClr val="7B9899"/>
                </a:solidFill>
                <a:latin typeface="Georgia" charset="0"/>
                <a:ea typeface="微軟正黑體" charset="0"/>
              </a:rPr>
              <a:t>…</a:t>
            </a:r>
            <a:endParaRPr kumimoji="0" lang="zh-TW" altLang="en-US" dirty="0">
              <a:solidFill>
                <a:srgbClr val="7B9899"/>
              </a:solidFill>
              <a:latin typeface="Georgia" charset="0"/>
              <a:ea typeface="微軟正黑體" charset="0"/>
            </a:endParaRPr>
          </a:p>
        </p:txBody>
      </p:sp>
      <p:sp>
        <p:nvSpPr>
          <p:cNvPr id="34818" name="內容版面配置區 2"/>
          <p:cNvSpPr>
            <a:spLocks noGrp="1"/>
          </p:cNvSpPr>
          <p:nvPr>
            <p:ph sz="quarter" idx="1"/>
          </p:nvPr>
        </p:nvSpPr>
        <p:spPr>
          <a:xfrm>
            <a:off x="301625" y="1527174"/>
            <a:ext cx="8504238" cy="4854153"/>
          </a:xfrm>
        </p:spPr>
        <p:txBody>
          <a:bodyPr/>
          <a:lstStyle/>
          <a:p>
            <a:pPr algn="ctr" eaLnBrk="1" hangingPunct="1">
              <a:lnSpc>
                <a:spcPct val="80000"/>
              </a:lnSpc>
            </a:pPr>
            <a:r>
              <a:rPr lang="en-US" altLang="zh-TW" sz="2400" dirty="0">
                <a:latin typeface="Georgia" charset="0"/>
                <a:ea typeface="新細明體" charset="0"/>
              </a:rPr>
              <a:t>101</a:t>
            </a:r>
            <a:r>
              <a:rPr lang="zh-TW" altLang="en-US" sz="2400" dirty="0">
                <a:latin typeface="Georgia" charset="0"/>
                <a:ea typeface="新細明體" charset="0"/>
              </a:rPr>
              <a:t>年</a:t>
            </a:r>
            <a:r>
              <a:rPr lang="zh-TW" altLang="zh-TW" sz="2400" dirty="0">
                <a:latin typeface="Georgia" charset="0"/>
                <a:ea typeface="新細明體" charset="0"/>
              </a:rPr>
              <a:t>《</a:t>
            </a:r>
            <a:r>
              <a:rPr lang="zh-TW" altLang="en-US" sz="2400" dirty="0">
                <a:latin typeface="Georgia" charset="0"/>
                <a:ea typeface="新細明體" charset="0"/>
              </a:rPr>
              <a:t>閱讀理解</a:t>
            </a:r>
            <a:r>
              <a:rPr lang="zh-TW" altLang="en-US" sz="2400" dirty="0">
                <a:solidFill>
                  <a:srgbClr val="FF0000"/>
                </a:solidFill>
                <a:latin typeface="Georgia" charset="0"/>
                <a:ea typeface="新細明體" charset="0"/>
              </a:rPr>
              <a:t>問思教學手冊</a:t>
            </a:r>
            <a:r>
              <a:rPr lang="zh-TW" altLang="zh-TW" sz="2400" dirty="0">
                <a:latin typeface="Georgia" charset="0"/>
                <a:ea typeface="新細明體" charset="0"/>
              </a:rPr>
              <a:t>》 </a:t>
            </a:r>
            <a:endParaRPr lang="en-US" altLang="zh-TW" sz="2400" dirty="0" smtClean="0">
              <a:latin typeface="Georgia" charset="0"/>
              <a:ea typeface="新細明體" charset="0"/>
            </a:endParaRPr>
          </a:p>
          <a:p>
            <a:pPr algn="ctr" eaLnBrk="1" hangingPunct="1">
              <a:lnSpc>
                <a:spcPct val="80000"/>
              </a:lnSpc>
            </a:pPr>
            <a:endParaRPr kumimoji="0" lang="en-US" altLang="zh-TW" sz="1000" dirty="0" smtClean="0">
              <a:latin typeface="新細明體" charset="0"/>
              <a:ea typeface="新細明體" charset="0"/>
            </a:endParaRPr>
          </a:p>
          <a:p>
            <a:pPr eaLnBrk="1" hangingPunct="1">
              <a:lnSpc>
                <a:spcPct val="80000"/>
              </a:lnSpc>
            </a:pPr>
            <a:r>
              <a:rPr kumimoji="0" lang="zh-TW" altLang="en-US" sz="2500" dirty="0" smtClean="0">
                <a:latin typeface="新細明體" charset="0"/>
                <a:ea typeface="新細明體" charset="0"/>
              </a:rPr>
              <a:t>編輯</a:t>
            </a:r>
            <a:r>
              <a:rPr kumimoji="0" lang="zh-TW" altLang="en-US" sz="2500" dirty="0">
                <a:latin typeface="新細明體" charset="0"/>
                <a:ea typeface="新細明體" charset="0"/>
              </a:rPr>
              <a:t>理念</a:t>
            </a:r>
            <a:endParaRPr kumimoji="0" lang="en-US" altLang="zh-TW" sz="2500" dirty="0">
              <a:latin typeface="新細明體" charset="0"/>
              <a:ea typeface="新細明體" charset="0"/>
            </a:endParaRPr>
          </a:p>
          <a:p>
            <a:pPr eaLnBrk="1" hangingPunct="1">
              <a:lnSpc>
                <a:spcPct val="80000"/>
              </a:lnSpc>
            </a:pPr>
            <a:r>
              <a:rPr kumimoji="0" lang="en-US" altLang="zh-TW" sz="1700" dirty="0">
                <a:latin typeface="新細明體" charset="0"/>
                <a:ea typeface="新細明體" charset="0"/>
              </a:rPr>
              <a:t>    </a:t>
            </a:r>
            <a:r>
              <a:rPr kumimoji="0" lang="zh-TW" altLang="en-US" sz="1800" dirty="0">
                <a:latin typeface="新細明體" charset="0"/>
                <a:ea typeface="新細明體" charset="0"/>
              </a:rPr>
              <a:t>透過教學活動設計示例，協助教師進行提問教學，以提升學生的閱讀理解能力</a:t>
            </a:r>
            <a:r>
              <a:rPr kumimoji="0" lang="zh-TW" sz="1800" dirty="0">
                <a:latin typeface="新細明體" charset="0"/>
                <a:ea typeface="新細明體" charset="0"/>
              </a:rPr>
              <a:t> </a:t>
            </a:r>
            <a:r>
              <a:rPr kumimoji="0" lang="zh-TW" altLang="en-US" sz="1800" dirty="0">
                <a:latin typeface="新細明體" charset="0"/>
                <a:ea typeface="新細明體" charset="0"/>
              </a:rPr>
              <a:t>。</a:t>
            </a:r>
            <a:endParaRPr kumimoji="0" lang="en-US" altLang="zh-TW" sz="1800" dirty="0">
              <a:latin typeface="新細明體" charset="0"/>
              <a:ea typeface="新細明體" charset="0"/>
            </a:endParaRPr>
          </a:p>
          <a:p>
            <a:pPr eaLnBrk="1" hangingPunct="1">
              <a:lnSpc>
                <a:spcPct val="80000"/>
              </a:lnSpc>
            </a:pPr>
            <a:endParaRPr kumimoji="0" lang="en-US" altLang="zh-TW" sz="1800" dirty="0">
              <a:latin typeface="新細明體" charset="0"/>
              <a:ea typeface="新細明體" charset="0"/>
            </a:endParaRPr>
          </a:p>
          <a:p>
            <a:pPr eaLnBrk="1" hangingPunct="1">
              <a:lnSpc>
                <a:spcPct val="80000"/>
              </a:lnSpc>
            </a:pPr>
            <a:r>
              <a:rPr kumimoji="0" lang="zh-TW" altLang="en-US" sz="2500" dirty="0">
                <a:latin typeface="新細明體" charset="0"/>
                <a:ea typeface="新細明體" charset="0"/>
              </a:rPr>
              <a:t>手冊架構</a:t>
            </a:r>
            <a:endParaRPr kumimoji="0" lang="en-US" altLang="zh-TW" sz="2500" dirty="0">
              <a:latin typeface="新細明體" charset="0"/>
              <a:ea typeface="新細明體" charset="0"/>
            </a:endParaRPr>
          </a:p>
          <a:p>
            <a:pPr eaLnBrk="1" hangingPunct="1">
              <a:lnSpc>
                <a:spcPct val="80000"/>
              </a:lnSpc>
            </a:pPr>
            <a:r>
              <a:rPr kumimoji="0" lang="en-US" altLang="zh-TW" sz="1900" dirty="0">
                <a:latin typeface="Georgia" charset="0"/>
                <a:ea typeface="新細明體" charset="0"/>
              </a:rPr>
              <a:t>    </a:t>
            </a:r>
            <a:r>
              <a:rPr kumimoji="0" lang="zh-TW" altLang="en-US" sz="1900" dirty="0">
                <a:latin typeface="Georgia" charset="0"/>
                <a:ea typeface="新細明體" charset="0"/>
              </a:rPr>
              <a:t>選定課內、課外各兩篇文章，其中一篇更從兩種觀點設計，共計</a:t>
            </a:r>
            <a:r>
              <a:rPr kumimoji="0" lang="en-US" altLang="zh-TW" sz="1900" dirty="0">
                <a:latin typeface="Georgia" charset="0"/>
                <a:ea typeface="新細明體" charset="0"/>
              </a:rPr>
              <a:t>5</a:t>
            </a:r>
            <a:r>
              <a:rPr kumimoji="0" lang="zh-TW" altLang="en-US" sz="1900" dirty="0">
                <a:latin typeface="Georgia" charset="0"/>
                <a:ea typeface="新細明體" charset="0"/>
              </a:rPr>
              <a:t>篇教案。</a:t>
            </a:r>
            <a:r>
              <a:rPr kumimoji="0" lang="zh-TW" sz="1900" dirty="0">
                <a:latin typeface="Georgia" charset="0"/>
                <a:ea typeface="新細明體" charset="0"/>
              </a:rPr>
              <a:t> </a:t>
            </a:r>
            <a:endParaRPr kumimoji="0" lang="en-US" altLang="zh-TW" sz="1900" dirty="0">
              <a:latin typeface="Georgia" charset="0"/>
              <a:ea typeface="新細明體" charset="0"/>
            </a:endParaRPr>
          </a:p>
          <a:p>
            <a:pPr eaLnBrk="1" hangingPunct="1">
              <a:lnSpc>
                <a:spcPct val="80000"/>
              </a:lnSpc>
            </a:pPr>
            <a:r>
              <a:rPr kumimoji="0" lang="en-US" altLang="zh-TW" sz="1800" dirty="0">
                <a:latin typeface="新細明體" charset="0"/>
                <a:ea typeface="新細明體" charset="0"/>
              </a:rPr>
              <a:t>    </a:t>
            </a:r>
            <a:r>
              <a:rPr kumimoji="0" lang="zh-TW" altLang="en-US" sz="1800" dirty="0">
                <a:latin typeface="新細明體" charset="0"/>
                <a:ea typeface="新細明體" charset="0"/>
              </a:rPr>
              <a:t>每篇教案包含教材內容、導讀、文本分析、提問設計、教學設計等五部分，並提供實作分享。</a:t>
            </a:r>
            <a:endParaRPr kumimoji="0" lang="en-US" altLang="zh-TW" sz="1800" dirty="0">
              <a:latin typeface="新細明體" charset="0"/>
              <a:ea typeface="新細明體" charset="0"/>
            </a:endParaRPr>
          </a:p>
          <a:p>
            <a:pPr eaLnBrk="1" hangingPunct="1">
              <a:lnSpc>
                <a:spcPct val="80000"/>
              </a:lnSpc>
            </a:pPr>
            <a:endParaRPr kumimoji="0" lang="en-US" altLang="zh-TW" sz="1800" dirty="0">
              <a:latin typeface="新細明體" charset="0"/>
              <a:ea typeface="新細明體" charset="0"/>
            </a:endParaRPr>
          </a:p>
          <a:p>
            <a:pPr eaLnBrk="1" hangingPunct="1">
              <a:lnSpc>
                <a:spcPct val="80000"/>
              </a:lnSpc>
            </a:pPr>
            <a:r>
              <a:rPr kumimoji="0" lang="zh-TW" altLang="en-US" sz="2500" dirty="0">
                <a:latin typeface="新細明體" charset="0"/>
                <a:ea typeface="新細明體" charset="0"/>
              </a:rPr>
              <a:t>手冊特色</a:t>
            </a:r>
            <a:endParaRPr kumimoji="0" lang="en-US" altLang="zh-TW" sz="2500" dirty="0">
              <a:latin typeface="新細明體" charset="0"/>
              <a:ea typeface="新細明體" charset="0"/>
            </a:endParaRPr>
          </a:p>
          <a:p>
            <a:pPr eaLnBrk="1" hangingPunct="1">
              <a:lnSpc>
                <a:spcPct val="80000"/>
              </a:lnSpc>
            </a:pPr>
            <a:r>
              <a:rPr kumimoji="0" lang="en-US" altLang="zh-TW" sz="1700" dirty="0">
                <a:latin typeface="新細明體" charset="0"/>
                <a:ea typeface="新細明體" charset="0"/>
              </a:rPr>
              <a:t>   </a:t>
            </a:r>
            <a:r>
              <a:rPr kumimoji="0" lang="en-US" altLang="zh-TW" sz="1800" dirty="0">
                <a:latin typeface="新細明體" charset="0"/>
                <a:ea typeface="新細明體" charset="0"/>
              </a:rPr>
              <a:t> </a:t>
            </a:r>
            <a:r>
              <a:rPr kumimoji="0" lang="zh-TW" altLang="en-US" sz="1800" dirty="0">
                <a:latin typeface="新細明體" charset="0"/>
                <a:ea typeface="新細明體" charset="0"/>
              </a:rPr>
              <a:t>本書持「因材施教」與「鷹架學習」之理路，於教學規劃內容中，精心籌謀兩項重要特色：適性方案與多元學習，以求呈現教學活動之彈性與多元面貌。</a:t>
            </a:r>
            <a:endParaRPr kumimoji="0" lang="zh-TW" sz="1800" dirty="0">
              <a:latin typeface="新細明體" charset="0"/>
              <a:ea typeface="新細明體" charset="0"/>
            </a:endParaRPr>
          </a:p>
          <a:p>
            <a:pPr eaLnBrk="1" hangingPunct="1">
              <a:lnSpc>
                <a:spcPct val="80000"/>
              </a:lnSpc>
            </a:pPr>
            <a:r>
              <a:rPr kumimoji="0" lang="en-US" altLang="zh-TW" sz="1800" b="1" dirty="0">
                <a:latin typeface="新細明體" charset="0"/>
                <a:ea typeface="新細明體" charset="0"/>
              </a:rPr>
              <a:t>    </a:t>
            </a:r>
            <a:r>
              <a:rPr kumimoji="0" lang="zh-TW" altLang="en-US" sz="1800" b="1" dirty="0">
                <a:latin typeface="新細明體" charset="0"/>
                <a:ea typeface="新細明體" charset="0"/>
              </a:rPr>
              <a:t>「</a:t>
            </a:r>
            <a:r>
              <a:rPr kumimoji="0" lang="zh-TW" altLang="en-US" sz="1800" b="1" dirty="0">
                <a:solidFill>
                  <a:srgbClr val="FF0000"/>
                </a:solidFill>
                <a:latin typeface="新細明體" charset="0"/>
                <a:ea typeface="新細明體" charset="0"/>
              </a:rPr>
              <a:t>適性方案</a:t>
            </a:r>
            <a:r>
              <a:rPr kumimoji="0" lang="zh-TW" altLang="en-US" sz="1800" b="1" dirty="0">
                <a:latin typeface="新細明體" charset="0"/>
                <a:ea typeface="新細明體" charset="0"/>
              </a:rPr>
              <a:t>」</a:t>
            </a:r>
            <a:r>
              <a:rPr kumimoji="0" lang="zh-TW" altLang="en-US" sz="1800" dirty="0">
                <a:latin typeface="新細明體" charset="0"/>
                <a:ea typeface="新細明體" charset="0"/>
              </a:rPr>
              <a:t>：因應不同孩子的反應，設計</a:t>
            </a:r>
            <a:r>
              <a:rPr kumimoji="0" lang="en-US" altLang="zh-TW" sz="1800" dirty="0">
                <a:latin typeface="新細明體" charset="0"/>
                <a:ea typeface="新細明體" charset="0"/>
              </a:rPr>
              <a:t>A</a:t>
            </a:r>
            <a:r>
              <a:rPr kumimoji="0" lang="zh-TW" altLang="en-US" sz="1800" dirty="0">
                <a:latin typeface="新細明體" charset="0"/>
                <a:ea typeface="新細明體" charset="0"/>
              </a:rPr>
              <a:t>、</a:t>
            </a:r>
            <a:r>
              <a:rPr kumimoji="0" lang="en-US" altLang="zh-TW" sz="1800" dirty="0">
                <a:latin typeface="新細明體" charset="0"/>
                <a:ea typeface="新細明體" charset="0"/>
              </a:rPr>
              <a:t>B</a:t>
            </a:r>
            <a:r>
              <a:rPr kumimoji="0" lang="zh-TW" altLang="en-US" sz="1800" dirty="0">
                <a:latin typeface="新細明體" charset="0"/>
                <a:ea typeface="新細明體" charset="0"/>
              </a:rPr>
              <a:t>、</a:t>
            </a:r>
            <a:r>
              <a:rPr kumimoji="0" lang="en-US" altLang="zh-TW" sz="1800" dirty="0">
                <a:latin typeface="新細明體" charset="0"/>
                <a:ea typeface="新細明體" charset="0"/>
              </a:rPr>
              <a:t>C</a:t>
            </a:r>
            <a:r>
              <a:rPr kumimoji="0" lang="zh-TW" altLang="en-US" sz="1800" dirty="0">
                <a:latin typeface="新細明體" charset="0"/>
                <a:ea typeface="新細明體" charset="0"/>
              </a:rPr>
              <a:t>方案的學習鷹架，供教師教學調整之參用。</a:t>
            </a:r>
            <a:endParaRPr kumimoji="0" lang="zh-TW" sz="1800" dirty="0">
              <a:latin typeface="新細明體" charset="0"/>
              <a:ea typeface="新細明體" charset="0"/>
            </a:endParaRPr>
          </a:p>
          <a:p>
            <a:pPr eaLnBrk="1" hangingPunct="1">
              <a:lnSpc>
                <a:spcPct val="80000"/>
              </a:lnSpc>
            </a:pPr>
            <a:r>
              <a:rPr kumimoji="0" lang="en-US" altLang="zh-TW" sz="1800" b="1" dirty="0">
                <a:latin typeface="新細明體" charset="0"/>
                <a:ea typeface="新細明體" charset="0"/>
              </a:rPr>
              <a:t>    </a:t>
            </a:r>
            <a:r>
              <a:rPr kumimoji="0" lang="zh-TW" altLang="en-US" sz="1800" b="1" dirty="0">
                <a:latin typeface="新細明體" charset="0"/>
                <a:ea typeface="新細明體" charset="0"/>
              </a:rPr>
              <a:t>「</a:t>
            </a:r>
            <a:r>
              <a:rPr kumimoji="0" lang="zh-TW" altLang="en-US" sz="1800" b="1" dirty="0">
                <a:solidFill>
                  <a:srgbClr val="FF0000"/>
                </a:solidFill>
                <a:latin typeface="新細明體" charset="0"/>
                <a:ea typeface="新細明體" charset="0"/>
              </a:rPr>
              <a:t>多元學習</a:t>
            </a:r>
            <a:r>
              <a:rPr kumimoji="0" lang="zh-TW" altLang="en-US" sz="1800" b="1" dirty="0">
                <a:latin typeface="新細明體" charset="0"/>
                <a:ea typeface="新細明體" charset="0"/>
              </a:rPr>
              <a:t>」</a:t>
            </a:r>
            <a:r>
              <a:rPr kumimoji="0" lang="zh-TW" altLang="en-US" sz="1800" dirty="0">
                <a:latin typeface="新細明體" charset="0"/>
                <a:ea typeface="新細明體" charset="0"/>
              </a:rPr>
              <a:t>：根據問題的難易程度，設計不同形式的學習活動，讓學生透過多元的探索方式，尋得合情理的答案。</a:t>
            </a:r>
            <a:endParaRPr kumimoji="0" lang="zh-TW" sz="1800" dirty="0">
              <a:latin typeface="新細明體" charset="0"/>
              <a:ea typeface="新細明體" charset="0"/>
            </a:endParaRPr>
          </a:p>
          <a:p>
            <a:pPr eaLnBrk="1" hangingPunct="1">
              <a:lnSpc>
                <a:spcPct val="80000"/>
              </a:lnSpc>
            </a:pPr>
            <a:endParaRPr kumimoji="0" lang="zh-TW" altLang="en-US" sz="1700" dirty="0">
              <a:latin typeface="新細明體" charset="0"/>
              <a:ea typeface="新細明體" charset="0"/>
            </a:endParaRPr>
          </a:p>
        </p:txBody>
      </p:sp>
    </p:spTree>
    <p:extLst>
      <p:ext uri="{BB962C8B-B14F-4D97-AF65-F5344CB8AC3E}">
        <p14:creationId xmlns:p14="http://schemas.microsoft.com/office/powerpoint/2010/main" val="7836334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p:txBody>
          <a:bodyPr/>
          <a:lstStyle/>
          <a:p>
            <a:pPr eaLnBrk="1" hangingPunct="1">
              <a:defRPr/>
            </a:pPr>
            <a:r>
              <a:rPr kumimoji="0" lang="zh-TW" altLang="en-US" smtClean="0">
                <a:ea typeface="微軟正黑體" pitchFamily="34" charset="-120"/>
                <a:cs typeface="+mj-cs"/>
              </a:rPr>
              <a:t>滲透式的影響：走不快、但卻能走得穩</a:t>
            </a:r>
          </a:p>
        </p:txBody>
      </p:sp>
      <p:sp>
        <p:nvSpPr>
          <p:cNvPr id="36866" name="內容版面配置區 2"/>
          <p:cNvSpPr>
            <a:spLocks noGrp="1"/>
          </p:cNvSpPr>
          <p:nvPr>
            <p:ph sz="quarter" idx="1"/>
          </p:nvPr>
        </p:nvSpPr>
        <p:spPr>
          <a:xfrm>
            <a:off x="301625" y="1527175"/>
            <a:ext cx="8504238" cy="4572000"/>
          </a:xfrm>
        </p:spPr>
        <p:txBody>
          <a:bodyPr/>
          <a:lstStyle/>
          <a:p>
            <a:pPr eaLnBrk="1" hangingPunct="1"/>
            <a:r>
              <a:rPr kumimoji="0" lang="zh-TW" altLang="en-US" dirty="0">
                <a:latin typeface="Georgia" charset="0"/>
                <a:ea typeface="新細明體" charset="0"/>
                <a:hlinkClick r:id="rId2" action="ppaction://hlinksldjump"/>
              </a:rPr>
              <a:t>目前成效</a:t>
            </a:r>
            <a:endParaRPr kumimoji="0" lang="en-US" altLang="zh-TW" dirty="0">
              <a:latin typeface="Georgia" charset="0"/>
              <a:ea typeface="新細明體" charset="0"/>
            </a:endParaRPr>
          </a:p>
          <a:p>
            <a:pPr eaLnBrk="1" hangingPunct="1"/>
            <a:r>
              <a:rPr kumimoji="0" lang="zh-TW" altLang="en-US" sz="1800" dirty="0">
                <a:latin typeface="新細明體" charset="0"/>
                <a:ea typeface="新細明體" charset="0"/>
              </a:rPr>
              <a:t>學生反應「老師設計的提問」、「互動討論的學習方式」對自己理解文章很有幫助。</a:t>
            </a:r>
            <a:endParaRPr kumimoji="0" lang="en-US" altLang="zh-TW" sz="1800" dirty="0">
              <a:latin typeface="新細明體" charset="0"/>
              <a:ea typeface="新細明體" charset="0"/>
            </a:endParaRPr>
          </a:p>
          <a:p>
            <a:pPr eaLnBrk="1" hangingPunct="1"/>
            <a:r>
              <a:rPr kumimoji="0" lang="zh-TW" altLang="en-US" sz="1800" dirty="0">
                <a:latin typeface="Georgia" charset="0"/>
                <a:ea typeface="新細明體" charset="0"/>
              </a:rPr>
              <a:t>試用此種教學的老師，看見學生的能力、看見改變教學的成效，已將此精神帶入其他課文的教學。</a:t>
            </a:r>
            <a:endParaRPr kumimoji="0" lang="en-US" altLang="zh-TW" sz="1800" dirty="0">
              <a:latin typeface="新細明體" charset="0"/>
              <a:ea typeface="新細明體" charset="0"/>
            </a:endParaRPr>
          </a:p>
          <a:p>
            <a:pPr eaLnBrk="1" hangingPunct="1"/>
            <a:r>
              <a:rPr kumimoji="0" lang="zh-TW" altLang="en-US" sz="1800" dirty="0">
                <a:latin typeface="Georgia" charset="0"/>
                <a:ea typeface="新細明體" charset="0"/>
              </a:rPr>
              <a:t>觀課的老師更有信心、開始嘗試教學的改變，並與其他老師進行教學研討。</a:t>
            </a:r>
            <a:endParaRPr kumimoji="0" lang="en-US" altLang="zh-TW" sz="1800" dirty="0">
              <a:latin typeface="Georgia" charset="0"/>
              <a:ea typeface="新細明體" charset="0"/>
            </a:endParaRPr>
          </a:p>
          <a:p>
            <a:pPr eaLnBrk="1" hangingPunct="1"/>
            <a:r>
              <a:rPr kumimoji="0" lang="zh-TW" altLang="en-US" sz="1800" dirty="0">
                <a:latin typeface="Georgia" charset="0"/>
                <a:ea typeface="新細明體" charset="0"/>
              </a:rPr>
              <a:t>有些老師更因這些教案，而設計出許多有助學生理解的教案。</a:t>
            </a:r>
            <a:endParaRPr kumimoji="0" lang="en-US" altLang="zh-TW" sz="1800" dirty="0">
              <a:latin typeface="新細明體" charset="0"/>
              <a:ea typeface="新細明體" charset="0"/>
            </a:endParaRPr>
          </a:p>
          <a:p>
            <a:pPr eaLnBrk="1" hangingPunct="1">
              <a:buFont typeface="Wingdings 2" charset="0"/>
              <a:buNone/>
            </a:pPr>
            <a:endParaRPr kumimoji="0" lang="en-US" altLang="zh-TW" sz="1800" dirty="0">
              <a:latin typeface="Georgia" charset="0"/>
              <a:ea typeface="新細明體" charset="0"/>
            </a:endParaRPr>
          </a:p>
          <a:p>
            <a:pPr eaLnBrk="1" hangingPunct="1"/>
            <a:r>
              <a:rPr kumimoji="0" lang="zh-TW" altLang="en-US" dirty="0">
                <a:latin typeface="Georgia" charset="0"/>
                <a:ea typeface="新細明體" charset="0"/>
              </a:rPr>
              <a:t>預期成效</a:t>
            </a:r>
            <a:endParaRPr kumimoji="0" lang="en-US" altLang="zh-TW" dirty="0">
              <a:latin typeface="Georgia" charset="0"/>
              <a:ea typeface="新細明體" charset="0"/>
            </a:endParaRPr>
          </a:p>
          <a:p>
            <a:pPr eaLnBrk="1" hangingPunct="1"/>
            <a:r>
              <a:rPr kumimoji="0" lang="zh-TW" altLang="en-US" sz="1900" dirty="0">
                <a:latin typeface="Georgia" charset="0"/>
                <a:ea typeface="新細明體" charset="0"/>
              </a:rPr>
              <a:t>老師能了解如何</a:t>
            </a:r>
            <a:r>
              <a:rPr kumimoji="0" lang="zh-TW" altLang="en-US" sz="1900" dirty="0">
                <a:latin typeface="新細明體" charset="0"/>
                <a:ea typeface="新細明體" charset="0"/>
              </a:rPr>
              <a:t>在現況中</a:t>
            </a:r>
            <a:r>
              <a:rPr kumimoji="0" lang="zh-TW" altLang="en-US" sz="1900" dirty="0">
                <a:solidFill>
                  <a:srgbClr val="FF0000"/>
                </a:solidFill>
                <a:latin typeface="新細明體" charset="0"/>
                <a:ea typeface="新細明體" charset="0"/>
              </a:rPr>
              <a:t>微調</a:t>
            </a:r>
            <a:r>
              <a:rPr kumimoji="0" lang="zh-TW" altLang="en-US" sz="1900" dirty="0">
                <a:latin typeface="新細明體" charset="0"/>
                <a:ea typeface="新細明體" charset="0"/>
              </a:rPr>
              <a:t>，以確實提升學生的閱讀理解能力</a:t>
            </a:r>
            <a:endParaRPr kumimoji="0" lang="en-US" altLang="zh-TW" sz="1900" dirty="0">
              <a:latin typeface="新細明體" charset="0"/>
              <a:ea typeface="新細明體" charset="0"/>
            </a:endParaRPr>
          </a:p>
          <a:p>
            <a:pPr eaLnBrk="1" hangingPunct="1"/>
            <a:r>
              <a:rPr kumimoji="0" lang="zh-TW" altLang="en-US" sz="1900" dirty="0">
                <a:latin typeface="新細明體" charset="0"/>
                <a:ea typeface="新細明體" charset="0"/>
              </a:rPr>
              <a:t>老師能了解文本分析的重要，提升個人解讀文本、設計教案的能力</a:t>
            </a:r>
            <a:endParaRPr kumimoji="0" lang="en-US" altLang="zh-TW" dirty="0">
              <a:latin typeface="Georgia" charset="0"/>
              <a:ea typeface="新細明體" charset="0"/>
            </a:endParaRPr>
          </a:p>
          <a:p>
            <a:pPr eaLnBrk="1" hangingPunct="1"/>
            <a:endParaRPr kumimoji="0" lang="en-US" altLang="zh-TW" dirty="0">
              <a:latin typeface="Georgia" charset="0"/>
              <a:ea typeface="新細明體" charset="0"/>
            </a:endParaRPr>
          </a:p>
          <a:p>
            <a:pPr eaLnBrk="1" hangingPunct="1"/>
            <a:endParaRPr kumimoji="0" lang="en-US" altLang="zh-TW" dirty="0">
              <a:latin typeface="Georgia" charset="0"/>
              <a:ea typeface="新細明體" charset="0"/>
            </a:endParaRPr>
          </a:p>
        </p:txBody>
      </p:sp>
    </p:spTree>
    <p:extLst>
      <p:ext uri="{BB962C8B-B14F-4D97-AF65-F5344CB8AC3E}">
        <p14:creationId xmlns:p14="http://schemas.microsoft.com/office/powerpoint/2010/main" val="13198414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內容版面配置區 2"/>
          <p:cNvSpPr>
            <a:spLocks noGrp="1"/>
          </p:cNvSpPr>
          <p:nvPr>
            <p:ph sz="quarter" idx="1"/>
          </p:nvPr>
        </p:nvSpPr>
        <p:spPr>
          <a:xfrm>
            <a:off x="301625" y="1527175"/>
            <a:ext cx="8504238" cy="4572000"/>
          </a:xfrm>
        </p:spPr>
        <p:txBody>
          <a:bodyPr/>
          <a:lstStyle/>
          <a:p>
            <a:endParaRPr lang="en-US" altLang="zh-TW" dirty="0" smtClean="0">
              <a:latin typeface="Georgia" charset="0"/>
              <a:ea typeface="新細明體" charset="0"/>
            </a:endParaRPr>
          </a:p>
          <a:p>
            <a:r>
              <a:rPr lang="zh-TW" altLang="en-US" dirty="0" smtClean="0">
                <a:latin typeface="Georgia" charset="0"/>
                <a:ea typeface="新細明體" charset="0"/>
              </a:rPr>
              <a:t>評估</a:t>
            </a:r>
            <a:r>
              <a:rPr lang="en-US" altLang="zh-TW" dirty="0" smtClean="0">
                <a:latin typeface="Georgia" charset="0"/>
                <a:ea typeface="新細明體" charset="0"/>
              </a:rPr>
              <a:t>  </a:t>
            </a:r>
            <a:r>
              <a:rPr lang="zh-TW" altLang="en-US" dirty="0" smtClean="0">
                <a:latin typeface="Georgia" charset="0"/>
                <a:ea typeface="新細明體" charset="0"/>
              </a:rPr>
              <a:t>學習歴程</a:t>
            </a:r>
            <a:r>
              <a:rPr lang="en-US" altLang="zh-TW" dirty="0" smtClean="0">
                <a:latin typeface="Georgia" charset="0"/>
                <a:ea typeface="新細明體" charset="0"/>
              </a:rPr>
              <a:t> &amp; </a:t>
            </a:r>
            <a:r>
              <a:rPr lang="zh-TW" altLang="en-US" dirty="0" smtClean="0">
                <a:latin typeface="Georgia" charset="0"/>
                <a:ea typeface="新細明體" charset="0"/>
              </a:rPr>
              <a:t>學習結果</a:t>
            </a:r>
            <a:endParaRPr lang="en-US" altLang="zh-TW" dirty="0" smtClean="0">
              <a:latin typeface="Georgia" charset="0"/>
              <a:ea typeface="新細明體" charset="0"/>
            </a:endParaRPr>
          </a:p>
          <a:p>
            <a:endParaRPr lang="en-US" altLang="zh-TW" dirty="0">
              <a:latin typeface="Georgia" charset="0"/>
              <a:ea typeface="新細明體" charset="0"/>
            </a:endParaRPr>
          </a:p>
          <a:p>
            <a:r>
              <a:rPr lang="zh-TW" altLang="en-US" dirty="0" smtClean="0">
                <a:latin typeface="Georgia" charset="0"/>
                <a:ea typeface="新細明體" charset="0"/>
              </a:rPr>
              <a:t>評量</a:t>
            </a:r>
            <a:r>
              <a:rPr lang="zh-TW" altLang="en-US" dirty="0">
                <a:latin typeface="Georgia" charset="0"/>
                <a:ea typeface="新細明體" charset="0"/>
              </a:rPr>
              <a:t>項目與多元</a:t>
            </a:r>
            <a:r>
              <a:rPr lang="zh-TW" altLang="en-US" dirty="0" smtClean="0">
                <a:latin typeface="Georgia" charset="0"/>
                <a:ea typeface="新細明體" charset="0"/>
              </a:rPr>
              <a:t>方式</a:t>
            </a:r>
            <a:endParaRPr lang="en-US" altLang="zh-TW" dirty="0" smtClean="0">
              <a:latin typeface="Georgia" charset="0"/>
              <a:ea typeface="新細明體" charset="0"/>
            </a:endParaRPr>
          </a:p>
          <a:p>
            <a:endParaRPr lang="en-US" altLang="zh-TW" dirty="0">
              <a:latin typeface="Georgia" charset="0"/>
              <a:ea typeface="新細明體" charset="0"/>
            </a:endParaRPr>
          </a:p>
          <a:p>
            <a:r>
              <a:rPr lang="zh-TW" altLang="en-US" b="1" dirty="0" smtClean="0">
                <a:solidFill>
                  <a:srgbClr val="FF0000"/>
                </a:solidFill>
                <a:latin typeface="Georgia" charset="0"/>
                <a:ea typeface="新細明體" charset="0"/>
              </a:rPr>
              <a:t>命題評量</a:t>
            </a:r>
            <a:endParaRPr lang="en-US" altLang="zh-TW" b="1" dirty="0">
              <a:solidFill>
                <a:srgbClr val="FF0000"/>
              </a:solidFill>
              <a:latin typeface="Georgia" charset="0"/>
              <a:ea typeface="新細明體" charset="0"/>
            </a:endParaRPr>
          </a:p>
          <a:p>
            <a:endParaRPr lang="en-US" altLang="zh-TW" dirty="0">
              <a:latin typeface="Georgia" charset="0"/>
              <a:ea typeface="新細明體" charset="0"/>
            </a:endParaRPr>
          </a:p>
          <a:p>
            <a:endParaRPr lang="zh-TW" altLang="en-US" dirty="0">
              <a:latin typeface="Georgia" charset="0"/>
              <a:ea typeface="新細明體" charset="0"/>
            </a:endParaRPr>
          </a:p>
        </p:txBody>
      </p:sp>
      <p:sp>
        <p:nvSpPr>
          <p:cNvPr id="3" name="標題 2"/>
          <p:cNvSpPr>
            <a:spLocks noGrp="1"/>
          </p:cNvSpPr>
          <p:nvPr>
            <p:ph type="title"/>
          </p:nvPr>
        </p:nvSpPr>
        <p:spPr/>
        <p:txBody>
          <a:bodyPr/>
          <a:lstStyle/>
          <a:p>
            <a:r>
              <a:rPr kumimoji="1" lang="zh-TW" altLang="en-US" dirty="0" smtClean="0"/>
              <a:t>閱讀成效的評估</a:t>
            </a:r>
            <a:endParaRPr kumimoji="1" lang="zh-TW" altLang="en-US" dirty="0"/>
          </a:p>
        </p:txBody>
      </p:sp>
    </p:spTree>
    <p:extLst>
      <p:ext uri="{BB962C8B-B14F-4D97-AF65-F5344CB8AC3E}">
        <p14:creationId xmlns:p14="http://schemas.microsoft.com/office/powerpoint/2010/main" val="28526641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標題 2"/>
          <p:cNvSpPr>
            <a:spLocks noGrp="1"/>
          </p:cNvSpPr>
          <p:nvPr>
            <p:ph type="title"/>
          </p:nvPr>
        </p:nvSpPr>
        <p:spPr/>
        <p:txBody>
          <a:bodyPr/>
          <a:lstStyle/>
          <a:p>
            <a:pPr eaLnBrk="1" hangingPunct="1"/>
            <a:r>
              <a:rPr lang="zh-TW" altLang="en-US" dirty="0" smtClean="0">
                <a:latin typeface="Georgia" charset="0"/>
                <a:ea typeface="微軟正黑體" charset="0"/>
              </a:rPr>
              <a:t>問思教學的示範與實作</a:t>
            </a:r>
            <a:endParaRPr kumimoji="0" lang="zh-TW" altLang="en-US" dirty="0">
              <a:latin typeface="Georgia" charset="0"/>
              <a:ea typeface="微軟正黑體" charset="0"/>
            </a:endParaRPr>
          </a:p>
        </p:txBody>
      </p:sp>
    </p:spTree>
    <p:extLst>
      <p:ext uri="{BB962C8B-B14F-4D97-AF65-F5344CB8AC3E}">
        <p14:creationId xmlns:p14="http://schemas.microsoft.com/office/powerpoint/2010/main" val="23062733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4" name="內容版面配置區 3" descr="內文-4-五校-低階.pdf"/>
          <p:cNvPicPr>
            <a:picLocks noGrp="1" noChangeAspect="1"/>
          </p:cNvPicPr>
          <p:nvPr>
            <p:ph sz="quarter" idx="1"/>
          </p:nvPr>
        </p:nvPicPr>
        <p:blipFill>
          <a:blip r:embed="rId2">
            <a:extLst>
              <a:ext uri="{28A0092B-C50C-407E-A947-70E740481C1C}">
                <a14:useLocalDpi xmlns:a14="http://schemas.microsoft.com/office/drawing/2010/main" val="0"/>
              </a:ext>
            </a:extLst>
          </a:blip>
          <a:srcRect t="11850" b="11850"/>
          <a:stretch>
            <a:fillRect/>
          </a:stretch>
        </p:blipFill>
        <p:spPr>
          <a:xfrm>
            <a:off x="301625" y="1527175"/>
            <a:ext cx="8504238" cy="4572000"/>
          </a:xfrm>
        </p:spPr>
      </p:pic>
    </p:spTree>
    <p:extLst>
      <p:ext uri="{BB962C8B-B14F-4D97-AF65-F5344CB8AC3E}">
        <p14:creationId xmlns:p14="http://schemas.microsoft.com/office/powerpoint/2010/main" val="144496816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群組 14"/>
          <p:cNvGrpSpPr>
            <a:grpSpLocks/>
          </p:cNvGrpSpPr>
          <p:nvPr/>
        </p:nvGrpSpPr>
        <p:grpSpPr bwMode="auto">
          <a:xfrm>
            <a:off x="2916238" y="1557338"/>
            <a:ext cx="3276600" cy="3887787"/>
            <a:chOff x="2915816" y="1556792"/>
            <a:chExt cx="3276364" cy="3888432"/>
          </a:xfrm>
        </p:grpSpPr>
        <p:sp>
          <p:nvSpPr>
            <p:cNvPr id="2" name="矩形 1"/>
            <p:cNvSpPr/>
            <p:nvPr/>
          </p:nvSpPr>
          <p:spPr>
            <a:xfrm>
              <a:off x="2915816" y="1556792"/>
              <a:ext cx="3240360" cy="648072"/>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kumimoji="0" lang="zh-TW" altLang="en-US" sz="3200" b="0" dirty="0">
                  <a:solidFill>
                    <a:prstClr val="white"/>
                  </a:solidFill>
                  <a:latin typeface="標楷體"/>
                  <a:ea typeface="標楷體"/>
                </a:rPr>
                <a:t>段落一</a:t>
              </a:r>
            </a:p>
          </p:txBody>
        </p:sp>
        <p:sp>
          <p:nvSpPr>
            <p:cNvPr id="3" name="矩形 2"/>
            <p:cNvSpPr/>
            <p:nvPr/>
          </p:nvSpPr>
          <p:spPr>
            <a:xfrm>
              <a:off x="2951820" y="2564904"/>
              <a:ext cx="3240360" cy="648072"/>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kumimoji="0" lang="zh-TW" altLang="en-US" sz="3200" b="0" dirty="0">
                  <a:solidFill>
                    <a:prstClr val="white"/>
                  </a:solidFill>
                  <a:latin typeface="標楷體"/>
                  <a:ea typeface="標楷體"/>
                </a:rPr>
                <a:t>段落二</a:t>
              </a:r>
            </a:p>
          </p:txBody>
        </p:sp>
        <p:sp>
          <p:nvSpPr>
            <p:cNvPr id="4" name="矩形 3"/>
            <p:cNvSpPr/>
            <p:nvPr/>
          </p:nvSpPr>
          <p:spPr>
            <a:xfrm>
              <a:off x="2951820" y="3645024"/>
              <a:ext cx="3240360" cy="648072"/>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kumimoji="0" lang="zh-TW" altLang="en-US" sz="3200" b="0" dirty="0">
                  <a:solidFill>
                    <a:prstClr val="white"/>
                  </a:solidFill>
                  <a:latin typeface="標楷體"/>
                  <a:ea typeface="標楷體"/>
                </a:rPr>
                <a:t>段落三</a:t>
              </a:r>
            </a:p>
          </p:txBody>
        </p:sp>
        <p:sp>
          <p:nvSpPr>
            <p:cNvPr id="5" name="矩形 4"/>
            <p:cNvSpPr/>
            <p:nvPr/>
          </p:nvSpPr>
          <p:spPr>
            <a:xfrm>
              <a:off x="2951820" y="4797152"/>
              <a:ext cx="3240360" cy="648072"/>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kumimoji="0" lang="zh-TW" altLang="en-US" sz="3200" b="0" dirty="0">
                  <a:solidFill>
                    <a:prstClr val="white"/>
                  </a:solidFill>
                  <a:latin typeface="標楷體"/>
                  <a:ea typeface="標楷體"/>
                </a:rPr>
                <a:t>段落四</a:t>
              </a:r>
            </a:p>
          </p:txBody>
        </p:sp>
      </p:grpSp>
      <p:sp>
        <p:nvSpPr>
          <p:cNvPr id="6" name="直線圖說文字 2 5"/>
          <p:cNvSpPr/>
          <p:nvPr/>
        </p:nvSpPr>
        <p:spPr>
          <a:xfrm>
            <a:off x="6804248" y="188640"/>
            <a:ext cx="2232248" cy="1584176"/>
          </a:xfrm>
          <a:prstGeom prst="borderCallout2">
            <a:avLst>
              <a:gd name="adj1" fmla="val 45155"/>
              <a:gd name="adj2" fmla="val -1360"/>
              <a:gd name="adj3" fmla="val 67260"/>
              <a:gd name="adj4" fmla="val -19717"/>
              <a:gd name="adj5" fmla="val 111272"/>
              <a:gd name="adj6" fmla="val -54947"/>
            </a:avLst>
          </a:prstGeom>
          <a:solidFill>
            <a:schemeClr val="tx2"/>
          </a:solidFill>
          <a:ln w="38100"/>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kumimoji="0" lang="en-US" altLang="zh-TW" sz="2000" b="0" dirty="0">
                <a:solidFill>
                  <a:prstClr val="white"/>
                </a:solidFill>
                <a:latin typeface="標楷體"/>
                <a:ea typeface="標楷體"/>
              </a:rPr>
              <a:t>1</a:t>
            </a:r>
            <a:r>
              <a:rPr kumimoji="0" lang="zh-TW" altLang="en-US" sz="2000" b="0" dirty="0">
                <a:solidFill>
                  <a:prstClr val="white"/>
                </a:solidFill>
                <a:latin typeface="標楷體"/>
                <a:ea typeface="標楷體"/>
              </a:rPr>
              <a:t>提取訊息</a:t>
            </a:r>
            <a:endParaRPr kumimoji="0" lang="en-US" altLang="zh-TW" sz="2000" b="0" dirty="0">
              <a:solidFill>
                <a:prstClr val="white"/>
              </a:solidFill>
              <a:latin typeface="標楷體"/>
              <a:ea typeface="標楷體"/>
            </a:endParaRPr>
          </a:p>
          <a:p>
            <a:pPr fontAlgn="auto">
              <a:spcBef>
                <a:spcPts val="0"/>
              </a:spcBef>
              <a:spcAft>
                <a:spcPts val="0"/>
              </a:spcAft>
              <a:defRPr/>
            </a:pPr>
            <a:r>
              <a:rPr kumimoji="0" lang="zh-TW" altLang="en-US" sz="1600" b="0" dirty="0">
                <a:solidFill>
                  <a:prstClr val="white"/>
                </a:solidFill>
              </a:rPr>
              <a:t>特定且重要的細節</a:t>
            </a:r>
            <a:endParaRPr kumimoji="0" lang="en-US" altLang="zh-TW" sz="1600" b="0" dirty="0">
              <a:solidFill>
                <a:prstClr val="white"/>
              </a:solidFill>
            </a:endParaRPr>
          </a:p>
          <a:p>
            <a:pPr fontAlgn="auto">
              <a:spcBef>
                <a:spcPts val="0"/>
              </a:spcBef>
              <a:spcAft>
                <a:spcPts val="0"/>
              </a:spcAft>
              <a:defRPr/>
            </a:pPr>
            <a:r>
              <a:rPr kumimoji="0" lang="zh-TW" altLang="en-US" sz="1600" b="0" dirty="0">
                <a:solidFill>
                  <a:prstClr val="white"/>
                </a:solidFill>
              </a:rPr>
              <a:t>角色、事件、行動</a:t>
            </a:r>
            <a:endParaRPr kumimoji="0" lang="en-US" altLang="zh-TW" sz="1600" b="0" dirty="0">
              <a:solidFill>
                <a:prstClr val="white"/>
              </a:solidFill>
            </a:endParaRPr>
          </a:p>
          <a:p>
            <a:pPr fontAlgn="auto">
              <a:spcBef>
                <a:spcPts val="0"/>
              </a:spcBef>
              <a:spcAft>
                <a:spcPts val="0"/>
              </a:spcAft>
              <a:defRPr/>
            </a:pPr>
            <a:r>
              <a:rPr kumimoji="0" lang="zh-TW" altLang="en-US" sz="1600" b="0" dirty="0">
                <a:solidFill>
                  <a:prstClr val="white"/>
                </a:solidFill>
              </a:rPr>
              <a:t>重要的資訊與知識</a:t>
            </a:r>
          </a:p>
        </p:txBody>
      </p:sp>
      <p:grpSp>
        <p:nvGrpSpPr>
          <p:cNvPr id="13" name="群組 15"/>
          <p:cNvGrpSpPr>
            <a:grpSpLocks/>
          </p:cNvGrpSpPr>
          <p:nvPr/>
        </p:nvGrpSpPr>
        <p:grpSpPr bwMode="auto">
          <a:xfrm>
            <a:off x="179388" y="476250"/>
            <a:ext cx="3744912" cy="2162175"/>
            <a:chOff x="179512" y="476672"/>
            <a:chExt cx="3745210" cy="2161034"/>
          </a:xfrm>
        </p:grpSpPr>
        <p:sp>
          <p:nvSpPr>
            <p:cNvPr id="7" name="直線圖說文字 1 6"/>
            <p:cNvSpPr/>
            <p:nvPr/>
          </p:nvSpPr>
          <p:spPr>
            <a:xfrm>
              <a:off x="179512" y="476672"/>
              <a:ext cx="2088232" cy="1656183"/>
            </a:xfrm>
            <a:prstGeom prst="borderCallout1">
              <a:avLst>
                <a:gd name="adj1" fmla="val 37236"/>
                <a:gd name="adj2" fmla="val 113750"/>
                <a:gd name="adj3" fmla="val 116611"/>
                <a:gd name="adj4" fmla="val 176173"/>
              </a:avLst>
            </a:prstGeom>
            <a:solidFill>
              <a:schemeClr val="tx2"/>
            </a:solidFill>
            <a:ln w="38100"/>
          </p:spPr>
          <p:style>
            <a:lnRef idx="1">
              <a:schemeClr val="accent2"/>
            </a:lnRef>
            <a:fillRef idx="3">
              <a:schemeClr val="accent2"/>
            </a:fillRef>
            <a:effectRef idx="2">
              <a:schemeClr val="accent2"/>
            </a:effectRef>
            <a:fontRef idx="minor">
              <a:schemeClr val="lt1"/>
            </a:fontRef>
          </p:style>
          <p:txBody>
            <a:bodyPr anchor="ctr"/>
            <a:lstStyle/>
            <a:p>
              <a:pPr fontAlgn="auto">
                <a:spcBef>
                  <a:spcPts val="0"/>
                </a:spcBef>
                <a:spcAft>
                  <a:spcPts val="0"/>
                </a:spcAft>
                <a:defRPr/>
              </a:pPr>
              <a:r>
                <a:rPr kumimoji="0" lang="en-US" altLang="zh-TW" sz="2000" b="0" dirty="0">
                  <a:solidFill>
                    <a:prstClr val="white"/>
                  </a:solidFill>
                  <a:latin typeface="標楷體"/>
                  <a:ea typeface="標楷體"/>
                </a:rPr>
                <a:t>2</a:t>
              </a:r>
              <a:r>
                <a:rPr kumimoji="0" lang="zh-TW" altLang="en-US" sz="2000" b="0" dirty="0">
                  <a:solidFill>
                    <a:prstClr val="white"/>
                  </a:solidFill>
                  <a:latin typeface="標楷體"/>
                  <a:ea typeface="標楷體"/>
                </a:rPr>
                <a:t>推論訊息</a:t>
              </a:r>
              <a:endParaRPr kumimoji="0" lang="en-US" altLang="zh-TW" sz="2000" b="0" dirty="0">
                <a:solidFill>
                  <a:prstClr val="white"/>
                </a:solidFill>
                <a:latin typeface="標楷體"/>
                <a:ea typeface="標楷體"/>
              </a:endParaRPr>
            </a:p>
            <a:p>
              <a:pPr fontAlgn="auto">
                <a:spcBef>
                  <a:spcPts val="0"/>
                </a:spcBef>
                <a:spcAft>
                  <a:spcPts val="0"/>
                </a:spcAft>
                <a:defRPr/>
              </a:pPr>
              <a:r>
                <a:rPr kumimoji="0" lang="zh-TW" altLang="en-US" sz="1600" b="0" dirty="0">
                  <a:solidFill>
                    <a:prstClr val="white"/>
                  </a:solidFill>
                </a:rPr>
                <a:t>語意不明的語句</a:t>
              </a:r>
              <a:endParaRPr kumimoji="0" lang="en-US" altLang="zh-TW" sz="1600" b="0" dirty="0">
                <a:solidFill>
                  <a:prstClr val="white"/>
                </a:solidFill>
              </a:endParaRPr>
            </a:p>
            <a:p>
              <a:pPr fontAlgn="auto">
                <a:spcBef>
                  <a:spcPts val="0"/>
                </a:spcBef>
                <a:spcAft>
                  <a:spcPts val="0"/>
                </a:spcAft>
                <a:defRPr/>
              </a:pPr>
              <a:r>
                <a:rPr kumimoji="0" lang="zh-TW" altLang="en-US" sz="1600" b="0" dirty="0">
                  <a:solidFill>
                    <a:prstClr val="white"/>
                  </a:solidFill>
                </a:rPr>
                <a:t>指稱代名詞</a:t>
              </a:r>
              <a:endParaRPr kumimoji="0" lang="en-US" altLang="zh-TW" sz="1600" b="0" dirty="0">
                <a:solidFill>
                  <a:prstClr val="white"/>
                </a:solidFill>
              </a:endParaRPr>
            </a:p>
            <a:p>
              <a:pPr fontAlgn="auto">
                <a:spcBef>
                  <a:spcPts val="0"/>
                </a:spcBef>
                <a:spcAft>
                  <a:spcPts val="0"/>
                </a:spcAft>
                <a:defRPr/>
              </a:pPr>
              <a:r>
                <a:rPr kumimoji="0" lang="zh-TW" altLang="en-US" sz="1600" b="0" dirty="0">
                  <a:solidFill>
                    <a:prstClr val="white"/>
                  </a:solidFill>
                </a:rPr>
                <a:t>因果、邏輯</a:t>
              </a:r>
              <a:endParaRPr kumimoji="0" lang="en-US" altLang="zh-TW" sz="1600" b="0" dirty="0">
                <a:solidFill>
                  <a:prstClr val="white"/>
                </a:solidFill>
              </a:endParaRPr>
            </a:p>
            <a:p>
              <a:pPr fontAlgn="auto">
                <a:spcBef>
                  <a:spcPts val="0"/>
                </a:spcBef>
                <a:spcAft>
                  <a:spcPts val="0"/>
                </a:spcAft>
                <a:defRPr/>
              </a:pPr>
              <a:r>
                <a:rPr kumimoji="0" lang="zh-TW" altLang="en-US" sz="1600" b="0" dirty="0">
                  <a:solidFill>
                    <a:prstClr val="white"/>
                  </a:solidFill>
                </a:rPr>
                <a:t>文章主要排序</a:t>
              </a:r>
            </a:p>
          </p:txBody>
        </p:sp>
        <p:cxnSp>
          <p:nvCxnSpPr>
            <p:cNvPr id="9" name="直線單箭頭接點 8"/>
            <p:cNvCxnSpPr/>
            <p:nvPr/>
          </p:nvCxnSpPr>
          <p:spPr>
            <a:xfrm rot="5400000">
              <a:off x="3708143" y="2421126"/>
              <a:ext cx="431572" cy="1587"/>
            </a:xfrm>
            <a:prstGeom prst="straightConnector1">
              <a:avLst/>
            </a:prstGeom>
            <a:ln w="3810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5" name="群組 16"/>
          <p:cNvGrpSpPr>
            <a:grpSpLocks/>
          </p:cNvGrpSpPr>
          <p:nvPr/>
        </p:nvGrpSpPr>
        <p:grpSpPr bwMode="auto">
          <a:xfrm>
            <a:off x="250825" y="2003425"/>
            <a:ext cx="2609850" cy="4233863"/>
            <a:chOff x="251520" y="2003898"/>
            <a:chExt cx="2608412" cy="4160673"/>
          </a:xfrm>
        </p:grpSpPr>
        <p:sp>
          <p:nvSpPr>
            <p:cNvPr id="10" name="手繪多邊形 9"/>
            <p:cNvSpPr/>
            <p:nvPr/>
          </p:nvSpPr>
          <p:spPr>
            <a:xfrm>
              <a:off x="2257014" y="2003898"/>
              <a:ext cx="602918" cy="3201237"/>
            </a:xfrm>
            <a:custGeom>
              <a:avLst/>
              <a:gdLst>
                <a:gd name="connsiteX0" fmla="*/ 583660 w 603115"/>
                <a:gd name="connsiteY0" fmla="*/ 0 h 3200400"/>
                <a:gd name="connsiteX1" fmla="*/ 554477 w 603115"/>
                <a:gd name="connsiteY1" fmla="*/ 9728 h 3200400"/>
                <a:gd name="connsiteX2" fmla="*/ 515566 w 603115"/>
                <a:gd name="connsiteY2" fmla="*/ 58366 h 3200400"/>
                <a:gd name="connsiteX3" fmla="*/ 486383 w 603115"/>
                <a:gd name="connsiteY3" fmla="*/ 68093 h 3200400"/>
                <a:gd name="connsiteX4" fmla="*/ 447472 w 603115"/>
                <a:gd name="connsiteY4" fmla="*/ 107004 h 3200400"/>
                <a:gd name="connsiteX5" fmla="*/ 428017 w 603115"/>
                <a:gd name="connsiteY5" fmla="*/ 136187 h 3200400"/>
                <a:gd name="connsiteX6" fmla="*/ 398834 w 603115"/>
                <a:gd name="connsiteY6" fmla="*/ 145915 h 3200400"/>
                <a:gd name="connsiteX7" fmla="*/ 369651 w 603115"/>
                <a:gd name="connsiteY7" fmla="*/ 204281 h 3200400"/>
                <a:gd name="connsiteX8" fmla="*/ 340468 w 603115"/>
                <a:gd name="connsiteY8" fmla="*/ 214008 h 3200400"/>
                <a:gd name="connsiteX9" fmla="*/ 321013 w 603115"/>
                <a:gd name="connsiteY9" fmla="*/ 252919 h 3200400"/>
                <a:gd name="connsiteX10" fmla="*/ 301557 w 603115"/>
                <a:gd name="connsiteY10" fmla="*/ 282102 h 3200400"/>
                <a:gd name="connsiteX11" fmla="*/ 291830 w 603115"/>
                <a:gd name="connsiteY11" fmla="*/ 311285 h 3200400"/>
                <a:gd name="connsiteX12" fmla="*/ 272374 w 603115"/>
                <a:gd name="connsiteY12" fmla="*/ 330740 h 3200400"/>
                <a:gd name="connsiteX13" fmla="*/ 233464 w 603115"/>
                <a:gd name="connsiteY13" fmla="*/ 379379 h 3200400"/>
                <a:gd name="connsiteX14" fmla="*/ 194553 w 603115"/>
                <a:gd name="connsiteY14" fmla="*/ 466928 h 3200400"/>
                <a:gd name="connsiteX15" fmla="*/ 184826 w 603115"/>
                <a:gd name="connsiteY15" fmla="*/ 496111 h 3200400"/>
                <a:gd name="connsiteX16" fmla="*/ 165370 w 603115"/>
                <a:gd name="connsiteY16" fmla="*/ 515566 h 3200400"/>
                <a:gd name="connsiteX17" fmla="*/ 155643 w 603115"/>
                <a:gd name="connsiteY17" fmla="*/ 554476 h 3200400"/>
                <a:gd name="connsiteX18" fmla="*/ 136187 w 603115"/>
                <a:gd name="connsiteY18" fmla="*/ 612842 h 3200400"/>
                <a:gd name="connsiteX19" fmla="*/ 87549 w 603115"/>
                <a:gd name="connsiteY19" fmla="*/ 758757 h 3200400"/>
                <a:gd name="connsiteX20" fmla="*/ 68094 w 603115"/>
                <a:gd name="connsiteY20" fmla="*/ 817123 h 3200400"/>
                <a:gd name="connsiteX21" fmla="*/ 58366 w 603115"/>
                <a:gd name="connsiteY21" fmla="*/ 865762 h 3200400"/>
                <a:gd name="connsiteX22" fmla="*/ 48638 w 603115"/>
                <a:gd name="connsiteY22" fmla="*/ 924128 h 3200400"/>
                <a:gd name="connsiteX23" fmla="*/ 38911 w 603115"/>
                <a:gd name="connsiteY23" fmla="*/ 963038 h 3200400"/>
                <a:gd name="connsiteX24" fmla="*/ 29183 w 603115"/>
                <a:gd name="connsiteY24" fmla="*/ 1089498 h 3200400"/>
                <a:gd name="connsiteX25" fmla="*/ 9728 w 603115"/>
                <a:gd name="connsiteY25" fmla="*/ 1118681 h 3200400"/>
                <a:gd name="connsiteX26" fmla="*/ 0 w 603115"/>
                <a:gd name="connsiteY26" fmla="*/ 1225685 h 3200400"/>
                <a:gd name="connsiteX27" fmla="*/ 9728 w 603115"/>
                <a:gd name="connsiteY27" fmla="*/ 1527242 h 3200400"/>
                <a:gd name="connsiteX28" fmla="*/ 29183 w 603115"/>
                <a:gd name="connsiteY28" fmla="*/ 1721796 h 3200400"/>
                <a:gd name="connsiteX29" fmla="*/ 48638 w 603115"/>
                <a:gd name="connsiteY29" fmla="*/ 1896893 h 3200400"/>
                <a:gd name="connsiteX30" fmla="*/ 58366 w 603115"/>
                <a:gd name="connsiteY30" fmla="*/ 1926076 h 3200400"/>
                <a:gd name="connsiteX31" fmla="*/ 68094 w 603115"/>
                <a:gd name="connsiteY31" fmla="*/ 2003898 h 3200400"/>
                <a:gd name="connsiteX32" fmla="*/ 97277 w 603115"/>
                <a:gd name="connsiteY32" fmla="*/ 2062264 h 3200400"/>
                <a:gd name="connsiteX33" fmla="*/ 107004 w 603115"/>
                <a:gd name="connsiteY33" fmla="*/ 2159540 h 3200400"/>
                <a:gd name="connsiteX34" fmla="*/ 116732 w 603115"/>
                <a:gd name="connsiteY34" fmla="*/ 2188723 h 3200400"/>
                <a:gd name="connsiteX35" fmla="*/ 126460 w 603115"/>
                <a:gd name="connsiteY35" fmla="*/ 2227634 h 3200400"/>
                <a:gd name="connsiteX36" fmla="*/ 136187 w 603115"/>
                <a:gd name="connsiteY36" fmla="*/ 2256817 h 3200400"/>
                <a:gd name="connsiteX37" fmla="*/ 145915 w 603115"/>
                <a:gd name="connsiteY37" fmla="*/ 2295728 h 3200400"/>
                <a:gd name="connsiteX38" fmla="*/ 165370 w 603115"/>
                <a:gd name="connsiteY38" fmla="*/ 2354093 h 3200400"/>
                <a:gd name="connsiteX39" fmla="*/ 204281 w 603115"/>
                <a:gd name="connsiteY39" fmla="*/ 2509736 h 3200400"/>
                <a:gd name="connsiteX40" fmla="*/ 204281 w 603115"/>
                <a:gd name="connsiteY40" fmla="*/ 2509736 h 3200400"/>
                <a:gd name="connsiteX41" fmla="*/ 233464 w 603115"/>
                <a:gd name="connsiteY41" fmla="*/ 2577830 h 3200400"/>
                <a:gd name="connsiteX42" fmla="*/ 252919 w 603115"/>
                <a:gd name="connsiteY42" fmla="*/ 2645923 h 3200400"/>
                <a:gd name="connsiteX43" fmla="*/ 291830 w 603115"/>
                <a:gd name="connsiteY43" fmla="*/ 2694562 h 3200400"/>
                <a:gd name="connsiteX44" fmla="*/ 311285 w 603115"/>
                <a:gd name="connsiteY44" fmla="*/ 2752928 h 3200400"/>
                <a:gd name="connsiteX45" fmla="*/ 330740 w 603115"/>
                <a:gd name="connsiteY45" fmla="*/ 2782111 h 3200400"/>
                <a:gd name="connsiteX46" fmla="*/ 359923 w 603115"/>
                <a:gd name="connsiteY46" fmla="*/ 2830749 h 3200400"/>
                <a:gd name="connsiteX47" fmla="*/ 379379 w 603115"/>
                <a:gd name="connsiteY47" fmla="*/ 2889115 h 3200400"/>
                <a:gd name="connsiteX48" fmla="*/ 389106 w 603115"/>
                <a:gd name="connsiteY48" fmla="*/ 2918298 h 3200400"/>
                <a:gd name="connsiteX49" fmla="*/ 408562 w 603115"/>
                <a:gd name="connsiteY49" fmla="*/ 2937753 h 3200400"/>
                <a:gd name="connsiteX50" fmla="*/ 447472 w 603115"/>
                <a:gd name="connsiteY50" fmla="*/ 2996119 h 3200400"/>
                <a:gd name="connsiteX51" fmla="*/ 466928 w 603115"/>
                <a:gd name="connsiteY51" fmla="*/ 3025302 h 3200400"/>
                <a:gd name="connsiteX52" fmla="*/ 486383 w 603115"/>
                <a:gd name="connsiteY52" fmla="*/ 3054485 h 3200400"/>
                <a:gd name="connsiteX53" fmla="*/ 505838 w 603115"/>
                <a:gd name="connsiteY53" fmla="*/ 3083668 h 3200400"/>
                <a:gd name="connsiteX54" fmla="*/ 515566 w 603115"/>
                <a:gd name="connsiteY54" fmla="*/ 3112851 h 3200400"/>
                <a:gd name="connsiteX55" fmla="*/ 544749 w 603115"/>
                <a:gd name="connsiteY55" fmla="*/ 3132306 h 3200400"/>
                <a:gd name="connsiteX56" fmla="*/ 573932 w 603115"/>
                <a:gd name="connsiteY56" fmla="*/ 3180945 h 3200400"/>
                <a:gd name="connsiteX57" fmla="*/ 603115 w 603115"/>
                <a:gd name="connsiteY57" fmla="*/ 3190672 h 3200400"/>
                <a:gd name="connsiteX58" fmla="*/ 593387 w 603115"/>
                <a:gd name="connsiteY58"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03115" h="3200400">
                  <a:moveTo>
                    <a:pt x="583660" y="0"/>
                  </a:moveTo>
                  <a:cubicBezTo>
                    <a:pt x="573932" y="3243"/>
                    <a:pt x="563270" y="4452"/>
                    <a:pt x="554477" y="9728"/>
                  </a:cubicBezTo>
                  <a:cubicBezTo>
                    <a:pt x="514806" y="33530"/>
                    <a:pt x="555339" y="26548"/>
                    <a:pt x="515566" y="58366"/>
                  </a:cubicBezTo>
                  <a:cubicBezTo>
                    <a:pt x="507559" y="64771"/>
                    <a:pt x="496111" y="64851"/>
                    <a:pt x="486383" y="68093"/>
                  </a:cubicBezTo>
                  <a:cubicBezTo>
                    <a:pt x="473413" y="81063"/>
                    <a:pt x="457647" y="91742"/>
                    <a:pt x="447472" y="107004"/>
                  </a:cubicBezTo>
                  <a:cubicBezTo>
                    <a:pt x="440987" y="116732"/>
                    <a:pt x="437146" y="128884"/>
                    <a:pt x="428017" y="136187"/>
                  </a:cubicBezTo>
                  <a:cubicBezTo>
                    <a:pt x="420010" y="142593"/>
                    <a:pt x="408562" y="142672"/>
                    <a:pt x="398834" y="145915"/>
                  </a:cubicBezTo>
                  <a:cubicBezTo>
                    <a:pt x="392426" y="165138"/>
                    <a:pt x="386793" y="190567"/>
                    <a:pt x="369651" y="204281"/>
                  </a:cubicBezTo>
                  <a:cubicBezTo>
                    <a:pt x="361644" y="210686"/>
                    <a:pt x="350196" y="210766"/>
                    <a:pt x="340468" y="214008"/>
                  </a:cubicBezTo>
                  <a:cubicBezTo>
                    <a:pt x="333983" y="226978"/>
                    <a:pt x="328208" y="240328"/>
                    <a:pt x="321013" y="252919"/>
                  </a:cubicBezTo>
                  <a:cubicBezTo>
                    <a:pt x="315212" y="263070"/>
                    <a:pt x="306786" y="271645"/>
                    <a:pt x="301557" y="282102"/>
                  </a:cubicBezTo>
                  <a:cubicBezTo>
                    <a:pt x="296971" y="291273"/>
                    <a:pt x="297106" y="302492"/>
                    <a:pt x="291830" y="311285"/>
                  </a:cubicBezTo>
                  <a:cubicBezTo>
                    <a:pt x="287111" y="319149"/>
                    <a:pt x="278103" y="323578"/>
                    <a:pt x="272374" y="330740"/>
                  </a:cubicBezTo>
                  <a:cubicBezTo>
                    <a:pt x="223278" y="392109"/>
                    <a:pt x="280447" y="332393"/>
                    <a:pt x="233464" y="379379"/>
                  </a:cubicBezTo>
                  <a:cubicBezTo>
                    <a:pt x="210312" y="448836"/>
                    <a:pt x="225385" y="420682"/>
                    <a:pt x="194553" y="466928"/>
                  </a:cubicBezTo>
                  <a:cubicBezTo>
                    <a:pt x="191311" y="476656"/>
                    <a:pt x="190102" y="487318"/>
                    <a:pt x="184826" y="496111"/>
                  </a:cubicBezTo>
                  <a:cubicBezTo>
                    <a:pt x="180107" y="503975"/>
                    <a:pt x="169472" y="507363"/>
                    <a:pt x="165370" y="515566"/>
                  </a:cubicBezTo>
                  <a:cubicBezTo>
                    <a:pt x="159391" y="527524"/>
                    <a:pt x="159485" y="541671"/>
                    <a:pt x="155643" y="554476"/>
                  </a:cubicBezTo>
                  <a:cubicBezTo>
                    <a:pt x="149750" y="574119"/>
                    <a:pt x="142672" y="593387"/>
                    <a:pt x="136187" y="612842"/>
                  </a:cubicBezTo>
                  <a:lnTo>
                    <a:pt x="87549" y="758757"/>
                  </a:lnTo>
                  <a:lnTo>
                    <a:pt x="68094" y="817123"/>
                  </a:lnTo>
                  <a:cubicBezTo>
                    <a:pt x="64851" y="833336"/>
                    <a:pt x="61324" y="849495"/>
                    <a:pt x="58366" y="865762"/>
                  </a:cubicBezTo>
                  <a:cubicBezTo>
                    <a:pt x="54838" y="885168"/>
                    <a:pt x="52506" y="904787"/>
                    <a:pt x="48638" y="924128"/>
                  </a:cubicBezTo>
                  <a:cubicBezTo>
                    <a:pt x="46016" y="937238"/>
                    <a:pt x="42153" y="950068"/>
                    <a:pt x="38911" y="963038"/>
                  </a:cubicBezTo>
                  <a:cubicBezTo>
                    <a:pt x="35668" y="1005191"/>
                    <a:pt x="36974" y="1047944"/>
                    <a:pt x="29183" y="1089498"/>
                  </a:cubicBezTo>
                  <a:cubicBezTo>
                    <a:pt x="27028" y="1100989"/>
                    <a:pt x="12178" y="1107249"/>
                    <a:pt x="9728" y="1118681"/>
                  </a:cubicBezTo>
                  <a:cubicBezTo>
                    <a:pt x="2224" y="1153701"/>
                    <a:pt x="3243" y="1190017"/>
                    <a:pt x="0" y="1225685"/>
                  </a:cubicBezTo>
                  <a:cubicBezTo>
                    <a:pt x="3243" y="1326204"/>
                    <a:pt x="5452" y="1426762"/>
                    <a:pt x="9728" y="1527242"/>
                  </a:cubicBezTo>
                  <a:cubicBezTo>
                    <a:pt x="16228" y="1679983"/>
                    <a:pt x="7892" y="1636633"/>
                    <a:pt x="29183" y="1721796"/>
                  </a:cubicBezTo>
                  <a:cubicBezTo>
                    <a:pt x="31975" y="1749711"/>
                    <a:pt x="42521" y="1863248"/>
                    <a:pt x="48638" y="1896893"/>
                  </a:cubicBezTo>
                  <a:cubicBezTo>
                    <a:pt x="50472" y="1906982"/>
                    <a:pt x="55123" y="1916348"/>
                    <a:pt x="58366" y="1926076"/>
                  </a:cubicBezTo>
                  <a:cubicBezTo>
                    <a:pt x="61609" y="1952017"/>
                    <a:pt x="60912" y="1978761"/>
                    <a:pt x="68094" y="2003898"/>
                  </a:cubicBezTo>
                  <a:cubicBezTo>
                    <a:pt x="74070" y="2024813"/>
                    <a:pt x="92001" y="2041162"/>
                    <a:pt x="97277" y="2062264"/>
                  </a:cubicBezTo>
                  <a:cubicBezTo>
                    <a:pt x="105180" y="2093878"/>
                    <a:pt x="102049" y="2127332"/>
                    <a:pt x="107004" y="2159540"/>
                  </a:cubicBezTo>
                  <a:cubicBezTo>
                    <a:pt x="108563" y="2169675"/>
                    <a:pt x="113915" y="2178864"/>
                    <a:pt x="116732" y="2188723"/>
                  </a:cubicBezTo>
                  <a:cubicBezTo>
                    <a:pt x="120405" y="2201578"/>
                    <a:pt x="122787" y="2214779"/>
                    <a:pt x="126460" y="2227634"/>
                  </a:cubicBezTo>
                  <a:cubicBezTo>
                    <a:pt x="129277" y="2237493"/>
                    <a:pt x="133370" y="2246958"/>
                    <a:pt x="136187" y="2256817"/>
                  </a:cubicBezTo>
                  <a:cubicBezTo>
                    <a:pt x="139860" y="2269672"/>
                    <a:pt x="142073" y="2282922"/>
                    <a:pt x="145915" y="2295728"/>
                  </a:cubicBezTo>
                  <a:cubicBezTo>
                    <a:pt x="151808" y="2315370"/>
                    <a:pt x="161348" y="2333984"/>
                    <a:pt x="165370" y="2354093"/>
                  </a:cubicBezTo>
                  <a:cubicBezTo>
                    <a:pt x="188848" y="2471479"/>
                    <a:pt x="174369" y="2419999"/>
                    <a:pt x="204281" y="2509736"/>
                  </a:cubicBezTo>
                  <a:lnTo>
                    <a:pt x="204281" y="2509736"/>
                  </a:lnTo>
                  <a:cubicBezTo>
                    <a:pt x="216845" y="2559989"/>
                    <a:pt x="206593" y="2537523"/>
                    <a:pt x="233464" y="2577830"/>
                  </a:cubicBezTo>
                  <a:cubicBezTo>
                    <a:pt x="236579" y="2590291"/>
                    <a:pt x="245944" y="2631972"/>
                    <a:pt x="252919" y="2645923"/>
                  </a:cubicBezTo>
                  <a:cubicBezTo>
                    <a:pt x="265190" y="2670466"/>
                    <a:pt x="273734" y="2676466"/>
                    <a:pt x="291830" y="2694562"/>
                  </a:cubicBezTo>
                  <a:cubicBezTo>
                    <a:pt x="298315" y="2714017"/>
                    <a:pt x="299910" y="2735864"/>
                    <a:pt x="311285" y="2752928"/>
                  </a:cubicBezTo>
                  <a:cubicBezTo>
                    <a:pt x="317770" y="2762656"/>
                    <a:pt x="325511" y="2771654"/>
                    <a:pt x="330740" y="2782111"/>
                  </a:cubicBezTo>
                  <a:cubicBezTo>
                    <a:pt x="355996" y="2832622"/>
                    <a:pt x="321923" y="2792747"/>
                    <a:pt x="359923" y="2830749"/>
                  </a:cubicBezTo>
                  <a:lnTo>
                    <a:pt x="379379" y="2889115"/>
                  </a:lnTo>
                  <a:cubicBezTo>
                    <a:pt x="382622" y="2898843"/>
                    <a:pt x="381855" y="2911048"/>
                    <a:pt x="389106" y="2918298"/>
                  </a:cubicBezTo>
                  <a:cubicBezTo>
                    <a:pt x="395591" y="2924783"/>
                    <a:pt x="403059" y="2930416"/>
                    <a:pt x="408562" y="2937753"/>
                  </a:cubicBezTo>
                  <a:cubicBezTo>
                    <a:pt x="422591" y="2956459"/>
                    <a:pt x="434502" y="2976664"/>
                    <a:pt x="447472" y="2996119"/>
                  </a:cubicBezTo>
                  <a:lnTo>
                    <a:pt x="466928" y="3025302"/>
                  </a:lnTo>
                  <a:lnTo>
                    <a:pt x="486383" y="3054485"/>
                  </a:lnTo>
                  <a:cubicBezTo>
                    <a:pt x="492868" y="3064213"/>
                    <a:pt x="502141" y="3072577"/>
                    <a:pt x="505838" y="3083668"/>
                  </a:cubicBezTo>
                  <a:cubicBezTo>
                    <a:pt x="509081" y="3093396"/>
                    <a:pt x="509160" y="3104844"/>
                    <a:pt x="515566" y="3112851"/>
                  </a:cubicBezTo>
                  <a:cubicBezTo>
                    <a:pt x="522869" y="3121980"/>
                    <a:pt x="535021" y="3125821"/>
                    <a:pt x="544749" y="3132306"/>
                  </a:cubicBezTo>
                  <a:cubicBezTo>
                    <a:pt x="552400" y="3155259"/>
                    <a:pt x="551678" y="3167593"/>
                    <a:pt x="573932" y="3180945"/>
                  </a:cubicBezTo>
                  <a:cubicBezTo>
                    <a:pt x="582725" y="3186221"/>
                    <a:pt x="595864" y="3183421"/>
                    <a:pt x="603115" y="3190672"/>
                  </a:cubicBezTo>
                  <a:lnTo>
                    <a:pt x="593387" y="3200400"/>
                  </a:lnTo>
                </a:path>
              </a:pathLst>
            </a:custGeom>
            <a:ln w="381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kumimoji="0" lang="zh-TW" altLang="en-US" sz="1800" b="0">
                <a:solidFill>
                  <a:prstClr val="black"/>
                </a:solidFill>
              </a:endParaRPr>
            </a:p>
          </p:txBody>
        </p:sp>
        <p:sp>
          <p:nvSpPr>
            <p:cNvPr id="11" name="直線圖說文字 1 10"/>
            <p:cNvSpPr/>
            <p:nvPr/>
          </p:nvSpPr>
          <p:spPr>
            <a:xfrm>
              <a:off x="251520" y="4509120"/>
              <a:ext cx="2088232" cy="1655451"/>
            </a:xfrm>
            <a:prstGeom prst="borderCallout1">
              <a:avLst>
                <a:gd name="adj1" fmla="val -79641"/>
                <a:gd name="adj2" fmla="val 95459"/>
                <a:gd name="adj3" fmla="val -12685"/>
                <a:gd name="adj4" fmla="val 53658"/>
              </a:avLst>
            </a:prstGeom>
            <a:solidFill>
              <a:schemeClr val="tx2"/>
            </a:solidFill>
            <a:ln w="38100"/>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4400" b="1">
                  <a:solidFill>
                    <a:schemeClr val="tx2"/>
                  </a:solidFill>
                  <a:latin typeface="Arial" charset="0"/>
                  <a:ea typeface="新細明體" charset="0"/>
                  <a:cs typeface="新細明體" charset="0"/>
                </a:defRPr>
              </a:lvl1pPr>
              <a:lvl2pPr marL="742950" indent="-285750" eaLnBrk="0" hangingPunct="0">
                <a:defRPr kumimoji="1" sz="4400" b="1">
                  <a:solidFill>
                    <a:schemeClr val="tx2"/>
                  </a:solidFill>
                  <a:latin typeface="Arial" charset="0"/>
                  <a:ea typeface="新細明體" charset="0"/>
                </a:defRPr>
              </a:lvl2pPr>
              <a:lvl3pPr marL="1143000" indent="-228600" eaLnBrk="0" hangingPunct="0">
                <a:defRPr kumimoji="1" sz="4400" b="1">
                  <a:solidFill>
                    <a:schemeClr val="tx2"/>
                  </a:solidFill>
                  <a:latin typeface="Arial" charset="0"/>
                  <a:ea typeface="新細明體" charset="0"/>
                </a:defRPr>
              </a:lvl3pPr>
              <a:lvl4pPr marL="1600200" indent="-228600" eaLnBrk="0" hangingPunct="0">
                <a:defRPr kumimoji="1" sz="4400" b="1">
                  <a:solidFill>
                    <a:schemeClr val="tx2"/>
                  </a:solidFill>
                  <a:latin typeface="Arial" charset="0"/>
                  <a:ea typeface="新細明體" charset="0"/>
                </a:defRPr>
              </a:lvl4pPr>
              <a:lvl5pPr marL="2057400" indent="-228600" eaLnBrk="0" hangingPunct="0">
                <a:defRPr kumimoji="1" sz="4400" b="1">
                  <a:solidFill>
                    <a:schemeClr val="tx2"/>
                  </a:solidFill>
                  <a:latin typeface="Arial" charset="0"/>
                  <a:ea typeface="新細明體" charset="0"/>
                </a:defRPr>
              </a:lvl5pPr>
              <a:lvl6pPr marL="2514600" indent="-228600" algn="ctr" eaLnBrk="0" fontAlgn="base" hangingPunct="0">
                <a:spcBef>
                  <a:spcPct val="0"/>
                </a:spcBef>
                <a:spcAft>
                  <a:spcPct val="0"/>
                </a:spcAft>
                <a:defRPr kumimoji="1" sz="4400" b="1">
                  <a:solidFill>
                    <a:schemeClr val="tx2"/>
                  </a:solidFill>
                  <a:latin typeface="Arial" charset="0"/>
                  <a:ea typeface="新細明體" charset="0"/>
                </a:defRPr>
              </a:lvl6pPr>
              <a:lvl7pPr marL="2971800" indent="-228600" algn="ctr" eaLnBrk="0" fontAlgn="base" hangingPunct="0">
                <a:spcBef>
                  <a:spcPct val="0"/>
                </a:spcBef>
                <a:spcAft>
                  <a:spcPct val="0"/>
                </a:spcAft>
                <a:defRPr kumimoji="1" sz="4400" b="1">
                  <a:solidFill>
                    <a:schemeClr val="tx2"/>
                  </a:solidFill>
                  <a:latin typeface="Arial" charset="0"/>
                  <a:ea typeface="新細明體" charset="0"/>
                </a:defRPr>
              </a:lvl7pPr>
              <a:lvl8pPr marL="3429000" indent="-228600" algn="ctr" eaLnBrk="0" fontAlgn="base" hangingPunct="0">
                <a:spcBef>
                  <a:spcPct val="0"/>
                </a:spcBef>
                <a:spcAft>
                  <a:spcPct val="0"/>
                </a:spcAft>
                <a:defRPr kumimoji="1" sz="4400" b="1">
                  <a:solidFill>
                    <a:schemeClr val="tx2"/>
                  </a:solidFill>
                  <a:latin typeface="Arial" charset="0"/>
                  <a:ea typeface="新細明體" charset="0"/>
                </a:defRPr>
              </a:lvl8pPr>
              <a:lvl9pPr marL="3886200" indent="-228600" algn="ctr" eaLnBrk="0" fontAlgn="base" hangingPunct="0">
                <a:spcBef>
                  <a:spcPct val="0"/>
                </a:spcBef>
                <a:spcAft>
                  <a:spcPct val="0"/>
                </a:spcAft>
                <a:defRPr kumimoji="1" sz="4400" b="1">
                  <a:solidFill>
                    <a:schemeClr val="tx2"/>
                  </a:solidFill>
                  <a:latin typeface="Arial" charset="0"/>
                  <a:ea typeface="新細明體" charset="0"/>
                </a:defRPr>
              </a:lvl9pPr>
            </a:lstStyle>
            <a:p>
              <a:pPr eaLnBrk="1" hangingPunct="1"/>
              <a:r>
                <a:rPr kumimoji="0" lang="en-US" altLang="zh-TW" sz="2000" b="0" dirty="0">
                  <a:solidFill>
                    <a:srgbClr val="FFFFFF"/>
                  </a:solidFill>
                  <a:latin typeface="標楷體" charset="0"/>
                  <a:ea typeface="標楷體" charset="0"/>
                  <a:cs typeface="標楷體" charset="0"/>
                </a:rPr>
                <a:t>3</a:t>
              </a:r>
              <a:r>
                <a:rPr kumimoji="0" lang="zh-TW" altLang="en-US" sz="2000" b="0" dirty="0">
                  <a:solidFill>
                    <a:srgbClr val="FFFFFF"/>
                  </a:solidFill>
                  <a:latin typeface="標楷體" charset="0"/>
                  <a:ea typeface="標楷體" charset="0"/>
                  <a:cs typeface="標楷體" charset="0"/>
                </a:rPr>
                <a:t>詮釋整合</a:t>
              </a:r>
              <a:endParaRPr kumimoji="0" lang="en-US" altLang="zh-TW" sz="2000" b="0" dirty="0">
                <a:solidFill>
                  <a:srgbClr val="FFFFFF"/>
                </a:solidFill>
                <a:latin typeface="標楷體" charset="0"/>
                <a:ea typeface="標楷體" charset="0"/>
                <a:cs typeface="標楷體" charset="0"/>
              </a:endParaRPr>
            </a:p>
            <a:p>
              <a:pPr eaLnBrk="1" hangingPunct="1"/>
              <a:r>
                <a:rPr kumimoji="0" lang="en-US" altLang="zh-TW" sz="1600" b="0" dirty="0">
                  <a:solidFill>
                    <a:srgbClr val="FFFFFF"/>
                  </a:solidFill>
                  <a:latin typeface="Gill Sans MT" charset="0"/>
                </a:rPr>
                <a:t>[</a:t>
              </a:r>
              <a:r>
                <a:rPr kumimoji="0" lang="zh-TW" altLang="en-US" sz="1600" b="0" dirty="0">
                  <a:solidFill>
                    <a:srgbClr val="FFFFFF"/>
                  </a:solidFill>
                  <a:latin typeface="Gill Sans MT" charset="0"/>
                </a:rPr>
                <a:t>用自己的話說</a:t>
              </a:r>
              <a:r>
                <a:rPr kumimoji="0" lang="en-US" altLang="zh-TW" sz="1600" b="0" dirty="0">
                  <a:solidFill>
                    <a:srgbClr val="FFFFFF"/>
                  </a:solidFill>
                  <a:latin typeface="Gill Sans MT" charset="0"/>
                </a:rPr>
                <a:t>]</a:t>
              </a:r>
            </a:p>
            <a:p>
              <a:pPr eaLnBrk="1" hangingPunct="1"/>
              <a:r>
                <a:rPr kumimoji="0" lang="zh-TW" altLang="en-US" sz="1600" b="0" dirty="0">
                  <a:solidFill>
                    <a:srgbClr val="FFFFFF"/>
                  </a:solidFill>
                  <a:latin typeface="Gill Sans MT" charset="0"/>
                </a:rPr>
                <a:t>主題、跨段比較</a:t>
              </a:r>
              <a:r>
                <a:rPr kumimoji="0" lang="en-US" altLang="zh-TW" sz="1600" b="0" dirty="0">
                  <a:solidFill>
                    <a:srgbClr val="FFFFFF"/>
                  </a:solidFill>
                  <a:latin typeface="Gill Sans MT" charset="0"/>
                </a:rPr>
                <a:t/>
              </a:r>
              <a:br>
                <a:rPr kumimoji="0" lang="en-US" altLang="zh-TW" sz="1600" b="0" dirty="0">
                  <a:solidFill>
                    <a:srgbClr val="FFFFFF"/>
                  </a:solidFill>
                  <a:latin typeface="Gill Sans MT" charset="0"/>
                </a:rPr>
              </a:br>
              <a:r>
                <a:rPr kumimoji="0" lang="zh-TW" altLang="en-US" sz="1600" b="0" dirty="0">
                  <a:solidFill>
                    <a:srgbClr val="FFFFFF"/>
                  </a:solidFill>
                  <a:latin typeface="Gill Sans MT" charset="0"/>
                </a:rPr>
                <a:t>語氣、情緒、氣氛</a:t>
              </a:r>
              <a:endParaRPr kumimoji="0" lang="en-US" altLang="zh-TW" sz="1600" b="0" dirty="0">
                <a:solidFill>
                  <a:srgbClr val="FFFFFF"/>
                </a:solidFill>
                <a:latin typeface="Gill Sans MT" charset="0"/>
              </a:endParaRPr>
            </a:p>
            <a:p>
              <a:pPr eaLnBrk="1" hangingPunct="1"/>
              <a:r>
                <a:rPr kumimoji="0" lang="zh-TW" altLang="en-US" sz="1600" b="0" dirty="0">
                  <a:solidFill>
                    <a:srgbClr val="FFFFFF"/>
                  </a:solidFill>
                  <a:latin typeface="Gill Sans MT" charset="0"/>
                </a:rPr>
                <a:t>生活應用</a:t>
              </a:r>
            </a:p>
          </p:txBody>
        </p:sp>
      </p:grpSp>
      <p:grpSp>
        <p:nvGrpSpPr>
          <p:cNvPr id="16" name="群組 17"/>
          <p:cNvGrpSpPr>
            <a:grpSpLocks/>
          </p:cNvGrpSpPr>
          <p:nvPr/>
        </p:nvGrpSpPr>
        <p:grpSpPr bwMode="auto">
          <a:xfrm>
            <a:off x="1763713" y="765175"/>
            <a:ext cx="7236135" cy="5732520"/>
            <a:chOff x="1763688" y="764704"/>
            <a:chExt cx="7236598" cy="5733313"/>
          </a:xfrm>
        </p:grpSpPr>
        <p:sp>
          <p:nvSpPr>
            <p:cNvPr id="12" name="橢圓 11"/>
            <p:cNvSpPr/>
            <p:nvPr/>
          </p:nvSpPr>
          <p:spPr>
            <a:xfrm>
              <a:off x="1763688" y="764704"/>
              <a:ext cx="5401021" cy="547287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solidFill>
                  <a:prstClr val="white"/>
                </a:solidFill>
              </a:endParaRPr>
            </a:p>
          </p:txBody>
        </p:sp>
        <p:sp>
          <p:nvSpPr>
            <p:cNvPr id="14" name="直線圖說文字 1 13"/>
            <p:cNvSpPr/>
            <p:nvPr/>
          </p:nvSpPr>
          <p:spPr>
            <a:xfrm>
              <a:off x="6876558" y="4581185"/>
              <a:ext cx="2123728" cy="1916832"/>
            </a:xfrm>
            <a:prstGeom prst="borderCallout1">
              <a:avLst>
                <a:gd name="adj1" fmla="val 49707"/>
                <a:gd name="adj2" fmla="val -2387"/>
                <a:gd name="adj3" fmla="val 57184"/>
                <a:gd name="adj4" fmla="val -38979"/>
              </a:avLst>
            </a:prstGeom>
            <a:solidFill>
              <a:schemeClr val="tx2"/>
            </a:solidFill>
            <a:ln w="38100"/>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4400" b="1">
                  <a:solidFill>
                    <a:schemeClr val="tx2"/>
                  </a:solidFill>
                  <a:latin typeface="Arial" charset="0"/>
                  <a:ea typeface="新細明體" charset="0"/>
                  <a:cs typeface="新細明體" charset="0"/>
                </a:defRPr>
              </a:lvl1pPr>
              <a:lvl2pPr marL="742950" indent="-285750" eaLnBrk="0" hangingPunct="0">
                <a:defRPr kumimoji="1" sz="4400" b="1">
                  <a:solidFill>
                    <a:schemeClr val="tx2"/>
                  </a:solidFill>
                  <a:latin typeface="Arial" charset="0"/>
                  <a:ea typeface="新細明體" charset="0"/>
                </a:defRPr>
              </a:lvl2pPr>
              <a:lvl3pPr marL="1143000" indent="-228600" eaLnBrk="0" hangingPunct="0">
                <a:defRPr kumimoji="1" sz="4400" b="1">
                  <a:solidFill>
                    <a:schemeClr val="tx2"/>
                  </a:solidFill>
                  <a:latin typeface="Arial" charset="0"/>
                  <a:ea typeface="新細明體" charset="0"/>
                </a:defRPr>
              </a:lvl3pPr>
              <a:lvl4pPr marL="1600200" indent="-228600" eaLnBrk="0" hangingPunct="0">
                <a:defRPr kumimoji="1" sz="4400" b="1">
                  <a:solidFill>
                    <a:schemeClr val="tx2"/>
                  </a:solidFill>
                  <a:latin typeface="Arial" charset="0"/>
                  <a:ea typeface="新細明體" charset="0"/>
                </a:defRPr>
              </a:lvl4pPr>
              <a:lvl5pPr marL="2057400" indent="-228600" eaLnBrk="0" hangingPunct="0">
                <a:defRPr kumimoji="1" sz="4400" b="1">
                  <a:solidFill>
                    <a:schemeClr val="tx2"/>
                  </a:solidFill>
                  <a:latin typeface="Arial" charset="0"/>
                  <a:ea typeface="新細明體" charset="0"/>
                </a:defRPr>
              </a:lvl5pPr>
              <a:lvl6pPr marL="2514600" indent="-228600" algn="ctr" eaLnBrk="0" fontAlgn="base" hangingPunct="0">
                <a:spcBef>
                  <a:spcPct val="0"/>
                </a:spcBef>
                <a:spcAft>
                  <a:spcPct val="0"/>
                </a:spcAft>
                <a:defRPr kumimoji="1" sz="4400" b="1">
                  <a:solidFill>
                    <a:schemeClr val="tx2"/>
                  </a:solidFill>
                  <a:latin typeface="Arial" charset="0"/>
                  <a:ea typeface="新細明體" charset="0"/>
                </a:defRPr>
              </a:lvl6pPr>
              <a:lvl7pPr marL="2971800" indent="-228600" algn="ctr" eaLnBrk="0" fontAlgn="base" hangingPunct="0">
                <a:spcBef>
                  <a:spcPct val="0"/>
                </a:spcBef>
                <a:spcAft>
                  <a:spcPct val="0"/>
                </a:spcAft>
                <a:defRPr kumimoji="1" sz="4400" b="1">
                  <a:solidFill>
                    <a:schemeClr val="tx2"/>
                  </a:solidFill>
                  <a:latin typeface="Arial" charset="0"/>
                  <a:ea typeface="新細明體" charset="0"/>
                </a:defRPr>
              </a:lvl7pPr>
              <a:lvl8pPr marL="3429000" indent="-228600" algn="ctr" eaLnBrk="0" fontAlgn="base" hangingPunct="0">
                <a:spcBef>
                  <a:spcPct val="0"/>
                </a:spcBef>
                <a:spcAft>
                  <a:spcPct val="0"/>
                </a:spcAft>
                <a:defRPr kumimoji="1" sz="4400" b="1">
                  <a:solidFill>
                    <a:schemeClr val="tx2"/>
                  </a:solidFill>
                  <a:latin typeface="Arial" charset="0"/>
                  <a:ea typeface="新細明體" charset="0"/>
                </a:defRPr>
              </a:lvl8pPr>
              <a:lvl9pPr marL="3886200" indent="-228600" algn="ctr" eaLnBrk="0" fontAlgn="base" hangingPunct="0">
                <a:spcBef>
                  <a:spcPct val="0"/>
                </a:spcBef>
                <a:spcAft>
                  <a:spcPct val="0"/>
                </a:spcAft>
                <a:defRPr kumimoji="1" sz="4400" b="1">
                  <a:solidFill>
                    <a:schemeClr val="tx2"/>
                  </a:solidFill>
                  <a:latin typeface="Arial" charset="0"/>
                  <a:ea typeface="新細明體" charset="0"/>
                </a:defRPr>
              </a:lvl9pPr>
            </a:lstStyle>
            <a:p>
              <a:pPr eaLnBrk="1" hangingPunct="1"/>
              <a:r>
                <a:rPr kumimoji="0" lang="en-US" altLang="zh-TW" sz="2000" b="0" dirty="0">
                  <a:solidFill>
                    <a:srgbClr val="FFFFFF"/>
                  </a:solidFill>
                  <a:latin typeface="標楷體" charset="0"/>
                  <a:ea typeface="標楷體" charset="0"/>
                  <a:cs typeface="標楷體" charset="0"/>
                </a:rPr>
                <a:t>4</a:t>
              </a:r>
              <a:r>
                <a:rPr kumimoji="0" lang="zh-TW" altLang="en-US" sz="2000" b="0" dirty="0">
                  <a:solidFill>
                    <a:srgbClr val="FFFFFF"/>
                  </a:solidFill>
                  <a:latin typeface="標楷體" charset="0"/>
                  <a:ea typeface="標楷體" charset="0"/>
                  <a:cs typeface="標楷體" charset="0"/>
                </a:rPr>
                <a:t>比較評估</a:t>
              </a:r>
              <a:endParaRPr kumimoji="0" lang="en-US" altLang="zh-TW" sz="2000" b="0" dirty="0">
                <a:solidFill>
                  <a:srgbClr val="FFFFFF"/>
                </a:solidFill>
                <a:latin typeface="標楷體" charset="0"/>
                <a:ea typeface="標楷體" charset="0"/>
                <a:cs typeface="標楷體" charset="0"/>
              </a:endParaRPr>
            </a:p>
            <a:p>
              <a:pPr eaLnBrk="1" hangingPunct="1"/>
              <a:r>
                <a:rPr kumimoji="0" lang="en-US" altLang="zh-TW" sz="1600" b="0" dirty="0">
                  <a:solidFill>
                    <a:srgbClr val="FFFFFF"/>
                  </a:solidFill>
                  <a:latin typeface="Gill Sans MT" charset="0"/>
                </a:rPr>
                <a:t>[</a:t>
              </a:r>
              <a:r>
                <a:rPr kumimoji="0" lang="zh-TW" altLang="en-US" sz="1600" b="0" dirty="0">
                  <a:solidFill>
                    <a:srgbClr val="FFFFFF"/>
                  </a:solidFill>
                  <a:latin typeface="Gill Sans MT" charset="0"/>
                </a:rPr>
                <a:t>評估作者的想法</a:t>
              </a:r>
              <a:r>
                <a:rPr kumimoji="0" lang="en-US" altLang="zh-TW" sz="1600" b="0" dirty="0">
                  <a:solidFill>
                    <a:srgbClr val="FFFFFF"/>
                  </a:solidFill>
                  <a:latin typeface="Gill Sans MT" charset="0"/>
                </a:rPr>
                <a:t>]</a:t>
              </a:r>
            </a:p>
            <a:p>
              <a:pPr eaLnBrk="1" hangingPunct="1"/>
              <a:r>
                <a:rPr kumimoji="0" lang="zh-TW" altLang="en-US" sz="1600" b="0" dirty="0">
                  <a:solidFill>
                    <a:srgbClr val="FFFFFF"/>
                  </a:solidFill>
                  <a:latin typeface="Gill Sans MT" charset="0"/>
                </a:rPr>
                <a:t>主旨、評估可能性</a:t>
              </a:r>
              <a:r>
                <a:rPr kumimoji="0" lang="en-US" altLang="zh-TW" sz="1600" b="0" dirty="0">
                  <a:solidFill>
                    <a:srgbClr val="FFFFFF"/>
                  </a:solidFill>
                  <a:latin typeface="Gill Sans MT" charset="0"/>
                </a:rPr>
                <a:t/>
              </a:r>
              <a:br>
                <a:rPr kumimoji="0" lang="en-US" altLang="zh-TW" sz="1600" b="0" dirty="0">
                  <a:solidFill>
                    <a:srgbClr val="FFFFFF"/>
                  </a:solidFill>
                  <a:latin typeface="Gill Sans MT" charset="0"/>
                </a:rPr>
              </a:br>
              <a:r>
                <a:rPr kumimoji="0" lang="zh-TW" altLang="en-US" sz="1600" b="0" dirty="0">
                  <a:solidFill>
                    <a:srgbClr val="FFFFFF"/>
                  </a:solidFill>
                  <a:latin typeface="Gill Sans MT" charset="0"/>
                </a:rPr>
                <a:t>檢視喜好評述優缺</a:t>
              </a:r>
              <a:r>
                <a:rPr kumimoji="0" lang="en-US" altLang="zh-TW" sz="1600" b="0" dirty="0">
                  <a:solidFill>
                    <a:srgbClr val="FFFFFF"/>
                  </a:solidFill>
                  <a:latin typeface="Gill Sans MT" charset="0"/>
                </a:rPr>
                <a:t/>
              </a:r>
              <a:br>
                <a:rPr kumimoji="0" lang="en-US" altLang="zh-TW" sz="1600" b="0" dirty="0">
                  <a:solidFill>
                    <a:srgbClr val="FFFFFF"/>
                  </a:solidFill>
                  <a:latin typeface="Gill Sans MT" charset="0"/>
                </a:rPr>
              </a:br>
              <a:r>
                <a:rPr kumimoji="0" lang="zh-TW" altLang="en-US" sz="1600" b="0" dirty="0">
                  <a:solidFill>
                    <a:srgbClr val="FFFFFF"/>
                  </a:solidFill>
                  <a:latin typeface="Gill Sans MT" charset="0"/>
                </a:rPr>
                <a:t>作者主場推估</a:t>
              </a:r>
            </a:p>
          </p:txBody>
        </p:sp>
      </p:grpSp>
    </p:spTree>
    <p:extLst>
      <p:ext uri="{BB962C8B-B14F-4D97-AF65-F5344CB8AC3E}">
        <p14:creationId xmlns:p14="http://schemas.microsoft.com/office/powerpoint/2010/main" val="2418074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p:txBody>
          <a:bodyPr/>
          <a:lstStyle/>
          <a:p>
            <a:pPr eaLnBrk="1" hangingPunct="1">
              <a:defRPr/>
            </a:pPr>
            <a:r>
              <a:rPr lang="zh-TW" altLang="en-US" dirty="0" smtClean="0">
                <a:ea typeface="微軟正黑體" pitchFamily="34" charset="-120"/>
              </a:rPr>
              <a:t>設計</a:t>
            </a:r>
            <a:r>
              <a:rPr kumimoji="0" lang="zh-TW" altLang="en-US" dirty="0" smtClean="0">
                <a:ea typeface="微軟正黑體" pitchFamily="34" charset="-120"/>
                <a:cs typeface="+mj-cs"/>
              </a:rPr>
              <a:t>者</a:t>
            </a:r>
          </a:p>
        </p:txBody>
      </p:sp>
      <p:sp>
        <p:nvSpPr>
          <p:cNvPr id="35842" name="內容版面配置區 2"/>
          <p:cNvSpPr>
            <a:spLocks noGrp="1"/>
          </p:cNvSpPr>
          <p:nvPr>
            <p:ph sz="quarter" idx="1"/>
          </p:nvPr>
        </p:nvSpPr>
        <p:spPr>
          <a:xfrm>
            <a:off x="301625" y="1527175"/>
            <a:ext cx="8504238" cy="4572000"/>
          </a:xfrm>
        </p:spPr>
        <p:txBody>
          <a:bodyPr/>
          <a:lstStyle/>
          <a:p>
            <a:pPr eaLnBrk="1" hangingPunct="1">
              <a:lnSpc>
                <a:spcPct val="80000"/>
              </a:lnSpc>
            </a:pPr>
            <a:r>
              <a:rPr kumimoji="0" lang="zh-TW" altLang="en-US" sz="1500" dirty="0" smtClean="0">
                <a:latin typeface="Georgia" charset="0"/>
                <a:ea typeface="新細明體" charset="0"/>
              </a:rPr>
              <a:t>陳欣希</a:t>
            </a:r>
            <a:r>
              <a:rPr kumimoji="0" lang="en-US" altLang="zh-TW" sz="1500" dirty="0" smtClean="0">
                <a:latin typeface="Georgia" charset="0"/>
                <a:ea typeface="新細明體" charset="0"/>
              </a:rPr>
              <a:t>  </a:t>
            </a:r>
            <a:r>
              <a:rPr lang="zh-TW" altLang="en-US" sz="1600" dirty="0" smtClean="0">
                <a:latin typeface="Georgia" charset="0"/>
                <a:ea typeface="新細明體" charset="0"/>
              </a:rPr>
              <a:t>臺灣讀寫教學研究學會</a:t>
            </a:r>
            <a:r>
              <a:rPr lang="zh-TW" altLang="en-US" sz="1600" dirty="0">
                <a:latin typeface="Georgia" charset="0"/>
                <a:ea typeface="新細明體" charset="0"/>
              </a:rPr>
              <a:t>理事長</a:t>
            </a:r>
            <a:endParaRPr lang="zh-TW" altLang="zh-TW" sz="1600" dirty="0">
              <a:latin typeface="Georgia" charset="0"/>
              <a:ea typeface="新細明體" charset="0"/>
            </a:endParaRPr>
          </a:p>
          <a:p>
            <a:pPr eaLnBrk="1" hangingPunct="1">
              <a:lnSpc>
                <a:spcPct val="80000"/>
              </a:lnSpc>
            </a:pPr>
            <a:r>
              <a:rPr kumimoji="0" lang="en-US" altLang="zh-TW" sz="1500" dirty="0" smtClean="0">
                <a:latin typeface="Georgia" charset="0"/>
                <a:ea typeface="新細明體" charset="0"/>
              </a:rPr>
              <a:t>             </a:t>
            </a:r>
            <a:r>
              <a:rPr kumimoji="0" lang="zh-TW" altLang="en-US" sz="1500" dirty="0" smtClean="0">
                <a:latin typeface="Georgia" charset="0"/>
                <a:ea typeface="新細明體" charset="0"/>
              </a:rPr>
              <a:t>國立臺灣</a:t>
            </a:r>
            <a:r>
              <a:rPr kumimoji="0" lang="zh-TW" altLang="en-US" sz="1500" dirty="0">
                <a:latin typeface="Georgia" charset="0"/>
                <a:ea typeface="新細明體" charset="0"/>
              </a:rPr>
              <a:t>師範大學人類發展與家庭學博士、兼任助理教授</a:t>
            </a:r>
            <a:endParaRPr kumimoji="0" lang="zh-TW" sz="1500" dirty="0">
              <a:latin typeface="Georgia" charset="0"/>
              <a:ea typeface="新細明體" charset="0"/>
            </a:endParaRPr>
          </a:p>
          <a:p>
            <a:pPr eaLnBrk="1" hangingPunct="1">
              <a:lnSpc>
                <a:spcPct val="80000"/>
              </a:lnSpc>
            </a:pPr>
            <a:r>
              <a:rPr kumimoji="0" lang="en-US" altLang="zh-TW" sz="1500" dirty="0">
                <a:latin typeface="Georgia" charset="0"/>
                <a:ea typeface="新細明體" charset="0"/>
              </a:rPr>
              <a:t> </a:t>
            </a:r>
            <a:endParaRPr kumimoji="0" lang="zh-TW" sz="1500" dirty="0">
              <a:latin typeface="Georgia" charset="0"/>
              <a:ea typeface="新細明體" charset="0"/>
            </a:endParaRPr>
          </a:p>
          <a:p>
            <a:pPr eaLnBrk="1" hangingPunct="1">
              <a:lnSpc>
                <a:spcPct val="80000"/>
              </a:lnSpc>
            </a:pPr>
            <a:r>
              <a:rPr kumimoji="0" lang="zh-TW" altLang="en-US" sz="1500" dirty="0">
                <a:latin typeface="Georgia" charset="0"/>
                <a:ea typeface="新細明體" charset="0"/>
              </a:rPr>
              <a:t>林玫伶</a:t>
            </a:r>
            <a:r>
              <a:rPr kumimoji="0" lang="en-US" altLang="zh-TW" sz="1500" dirty="0">
                <a:latin typeface="Georgia" charset="0"/>
                <a:ea typeface="新細明體" charset="0"/>
              </a:rPr>
              <a:t>  </a:t>
            </a:r>
            <a:r>
              <a:rPr kumimoji="0" lang="zh-TW" altLang="en-US" sz="1500" dirty="0">
                <a:latin typeface="Georgia" charset="0"/>
                <a:ea typeface="新細明體" charset="0"/>
              </a:rPr>
              <a:t>臺北市明德國小校長、兒童文學作家</a:t>
            </a:r>
            <a:endParaRPr kumimoji="0" lang="zh-TW" sz="1500" dirty="0">
              <a:latin typeface="Georgia" charset="0"/>
              <a:ea typeface="新細明體" charset="0"/>
            </a:endParaRPr>
          </a:p>
          <a:p>
            <a:pPr eaLnBrk="1" hangingPunct="1">
              <a:lnSpc>
                <a:spcPct val="80000"/>
              </a:lnSpc>
            </a:pPr>
            <a:r>
              <a:rPr kumimoji="0" lang="en-US" altLang="zh-TW" sz="1500" dirty="0">
                <a:latin typeface="Georgia" charset="0"/>
                <a:ea typeface="新細明體" charset="0"/>
              </a:rPr>
              <a:t> </a:t>
            </a:r>
            <a:endParaRPr kumimoji="0" lang="zh-TW" sz="1500" dirty="0">
              <a:latin typeface="Georgia" charset="0"/>
              <a:ea typeface="新細明體" charset="0"/>
            </a:endParaRPr>
          </a:p>
          <a:p>
            <a:pPr eaLnBrk="1" hangingPunct="1">
              <a:lnSpc>
                <a:spcPct val="80000"/>
              </a:lnSpc>
            </a:pPr>
            <a:r>
              <a:rPr kumimoji="0" lang="zh-TW" altLang="en-US" sz="1500" dirty="0">
                <a:latin typeface="Georgia" charset="0"/>
                <a:ea typeface="新細明體" charset="0"/>
              </a:rPr>
              <a:t>劉振中</a:t>
            </a:r>
            <a:r>
              <a:rPr kumimoji="0" lang="en-US" altLang="zh-TW" sz="1500" dirty="0">
                <a:latin typeface="Georgia" charset="0"/>
                <a:ea typeface="新細明體" charset="0"/>
              </a:rPr>
              <a:t>  </a:t>
            </a:r>
            <a:r>
              <a:rPr kumimoji="0" lang="zh-TW" altLang="en-US" sz="1500" dirty="0" smtClean="0">
                <a:latin typeface="Georgia" charset="0"/>
                <a:ea typeface="新細明體" charset="0"/>
              </a:rPr>
              <a:t>新北市國語文領域專</a:t>
            </a:r>
            <a:r>
              <a:rPr kumimoji="0" lang="zh-TW" altLang="en-US" sz="1500" dirty="0">
                <a:latin typeface="Georgia" charset="0"/>
                <a:ea typeface="新細明體" charset="0"/>
              </a:rPr>
              <a:t>任輔導員、新北市秀朗國小教師</a:t>
            </a:r>
            <a:endParaRPr kumimoji="0" lang="zh-TW" sz="1500" dirty="0">
              <a:latin typeface="Georgia" charset="0"/>
              <a:ea typeface="新細明體" charset="0"/>
            </a:endParaRPr>
          </a:p>
          <a:p>
            <a:pPr eaLnBrk="1" hangingPunct="1">
              <a:lnSpc>
                <a:spcPct val="80000"/>
              </a:lnSpc>
            </a:pPr>
            <a:r>
              <a:rPr kumimoji="0" lang="en-US" altLang="zh-TW" sz="1500" dirty="0">
                <a:latin typeface="Georgia" charset="0"/>
                <a:ea typeface="新細明體" charset="0"/>
              </a:rPr>
              <a:t> </a:t>
            </a:r>
            <a:endParaRPr kumimoji="0" lang="zh-TW" sz="1500" dirty="0">
              <a:latin typeface="Georgia" charset="0"/>
              <a:ea typeface="新細明體" charset="0"/>
            </a:endParaRPr>
          </a:p>
          <a:p>
            <a:pPr eaLnBrk="1" hangingPunct="1">
              <a:lnSpc>
                <a:spcPct val="80000"/>
              </a:lnSpc>
            </a:pPr>
            <a:r>
              <a:rPr kumimoji="0" lang="zh-TW" altLang="en-US" sz="1500" dirty="0">
                <a:latin typeface="Georgia" charset="0"/>
                <a:ea typeface="新細明體" charset="0"/>
              </a:rPr>
              <a:t>許育健</a:t>
            </a:r>
            <a:r>
              <a:rPr kumimoji="0" lang="en-US" altLang="zh-TW" sz="1500" dirty="0">
                <a:latin typeface="Georgia" charset="0"/>
                <a:ea typeface="新細明體" charset="0"/>
              </a:rPr>
              <a:t>  </a:t>
            </a:r>
            <a:r>
              <a:rPr kumimoji="0" lang="zh-TW" altLang="en-US" sz="1500" dirty="0">
                <a:latin typeface="Georgia" charset="0"/>
                <a:ea typeface="新細明體" charset="0"/>
              </a:rPr>
              <a:t>臺北市南港國小輔導主任、臺北市國語文</a:t>
            </a:r>
            <a:r>
              <a:rPr kumimoji="0" lang="zh-TW" altLang="en-US" sz="1500" dirty="0" smtClean="0">
                <a:latin typeface="Georgia" charset="0"/>
                <a:ea typeface="新細明體" charset="0"/>
              </a:rPr>
              <a:t>領域輔導員</a:t>
            </a:r>
            <a:endParaRPr kumimoji="0" lang="zh-TW" sz="1500" dirty="0">
              <a:latin typeface="Georgia" charset="0"/>
              <a:ea typeface="新細明體" charset="0"/>
            </a:endParaRPr>
          </a:p>
          <a:p>
            <a:pPr eaLnBrk="1" hangingPunct="1">
              <a:lnSpc>
                <a:spcPct val="80000"/>
              </a:lnSpc>
            </a:pPr>
            <a:r>
              <a:rPr kumimoji="0" lang="en-US" altLang="zh-TW" sz="1500" dirty="0">
                <a:latin typeface="Georgia" charset="0"/>
                <a:ea typeface="新細明體" charset="0"/>
              </a:rPr>
              <a:t>              </a:t>
            </a:r>
            <a:r>
              <a:rPr kumimoji="0" lang="zh-TW" altLang="en-US" sz="1500" dirty="0">
                <a:latin typeface="Georgia" charset="0"/>
                <a:ea typeface="新細明體" charset="0"/>
              </a:rPr>
              <a:t>臺北市立教育大學兼任助理教授</a:t>
            </a:r>
            <a:endParaRPr kumimoji="0" lang="zh-TW" sz="1500" dirty="0">
              <a:latin typeface="Georgia" charset="0"/>
              <a:ea typeface="新細明體" charset="0"/>
            </a:endParaRPr>
          </a:p>
          <a:p>
            <a:pPr eaLnBrk="1" hangingPunct="1">
              <a:lnSpc>
                <a:spcPct val="80000"/>
              </a:lnSpc>
            </a:pPr>
            <a:r>
              <a:rPr kumimoji="0" lang="en-US" altLang="zh-TW" sz="1500" dirty="0">
                <a:latin typeface="Georgia" charset="0"/>
                <a:ea typeface="新細明體" charset="0"/>
              </a:rPr>
              <a:t> </a:t>
            </a:r>
            <a:endParaRPr kumimoji="0" lang="zh-TW" sz="1500" dirty="0">
              <a:latin typeface="Georgia" charset="0"/>
              <a:ea typeface="新細明體" charset="0"/>
            </a:endParaRPr>
          </a:p>
          <a:p>
            <a:pPr eaLnBrk="1" hangingPunct="1">
              <a:lnSpc>
                <a:spcPct val="80000"/>
              </a:lnSpc>
            </a:pPr>
            <a:r>
              <a:rPr kumimoji="0" lang="zh-TW" altLang="en-US" sz="1500" dirty="0">
                <a:latin typeface="Georgia" charset="0"/>
                <a:ea typeface="新細明體" charset="0"/>
              </a:rPr>
              <a:t>林冬菊</a:t>
            </a:r>
            <a:r>
              <a:rPr kumimoji="0" lang="en-US" altLang="zh-TW" sz="1500" dirty="0">
                <a:latin typeface="Georgia" charset="0"/>
                <a:ea typeface="新細明體" charset="0"/>
              </a:rPr>
              <a:t>  </a:t>
            </a:r>
            <a:r>
              <a:rPr kumimoji="0" lang="zh-TW" altLang="en-US" sz="1500" dirty="0" smtClean="0">
                <a:latin typeface="Georgia" charset="0"/>
                <a:ea typeface="新細明體" charset="0"/>
              </a:rPr>
              <a:t>新北市前國</a:t>
            </a:r>
            <a:r>
              <a:rPr kumimoji="0" lang="zh-TW" altLang="en-US" sz="1500" dirty="0">
                <a:latin typeface="Georgia" charset="0"/>
                <a:ea typeface="新細明體" charset="0"/>
              </a:rPr>
              <a:t>語文</a:t>
            </a:r>
            <a:r>
              <a:rPr kumimoji="0" lang="zh-TW" altLang="en-US" sz="1500" dirty="0" smtClean="0">
                <a:latin typeface="Georgia" charset="0"/>
                <a:ea typeface="新細明體" charset="0"/>
              </a:rPr>
              <a:t>領域輔導員</a:t>
            </a:r>
            <a:r>
              <a:rPr kumimoji="0" lang="zh-TW" altLang="en-US" sz="1500" dirty="0">
                <a:latin typeface="Georgia" charset="0"/>
                <a:ea typeface="新細明體" charset="0"/>
              </a:rPr>
              <a:t>、副召集人</a:t>
            </a:r>
            <a:endParaRPr kumimoji="0" lang="zh-TW" sz="1500" dirty="0">
              <a:latin typeface="Georgia" charset="0"/>
              <a:ea typeface="新細明體" charset="0"/>
            </a:endParaRPr>
          </a:p>
          <a:p>
            <a:pPr eaLnBrk="1" hangingPunct="1">
              <a:lnSpc>
                <a:spcPct val="80000"/>
              </a:lnSpc>
            </a:pPr>
            <a:r>
              <a:rPr kumimoji="0" lang="en-US" altLang="zh-TW" sz="1500" dirty="0">
                <a:latin typeface="Georgia" charset="0"/>
                <a:ea typeface="新細明體" charset="0"/>
              </a:rPr>
              <a:t> </a:t>
            </a:r>
            <a:endParaRPr kumimoji="0" lang="zh-TW" sz="1500" dirty="0">
              <a:latin typeface="Georgia" charset="0"/>
              <a:ea typeface="新細明體" charset="0"/>
            </a:endParaRPr>
          </a:p>
          <a:p>
            <a:pPr eaLnBrk="1" hangingPunct="1">
              <a:lnSpc>
                <a:spcPct val="80000"/>
              </a:lnSpc>
            </a:pPr>
            <a:r>
              <a:rPr kumimoji="0" lang="zh-TW" altLang="en-US" sz="1500" dirty="0">
                <a:latin typeface="Georgia" charset="0"/>
                <a:ea typeface="新細明體" charset="0"/>
              </a:rPr>
              <a:t>連瑞琦</a:t>
            </a:r>
            <a:r>
              <a:rPr kumimoji="0" lang="en-US" altLang="zh-TW" sz="1500" dirty="0">
                <a:latin typeface="Georgia" charset="0"/>
                <a:ea typeface="新細明體" charset="0"/>
              </a:rPr>
              <a:t>  </a:t>
            </a:r>
            <a:r>
              <a:rPr kumimoji="0" lang="zh-TW" altLang="en-US" sz="1500" dirty="0">
                <a:latin typeface="Georgia" charset="0"/>
                <a:ea typeface="新細明體" charset="0"/>
              </a:rPr>
              <a:t>臺北市河堤國小教師、臺北市閱讀推動種子教師</a:t>
            </a:r>
            <a:endParaRPr kumimoji="0" lang="zh-TW" sz="1500" dirty="0">
              <a:latin typeface="Georgia" charset="0"/>
              <a:ea typeface="新細明體" charset="0"/>
            </a:endParaRPr>
          </a:p>
          <a:p>
            <a:pPr eaLnBrk="1" hangingPunct="1">
              <a:lnSpc>
                <a:spcPct val="80000"/>
              </a:lnSpc>
            </a:pPr>
            <a:r>
              <a:rPr kumimoji="0" lang="en-US" altLang="zh-TW" sz="1500" dirty="0">
                <a:latin typeface="Georgia" charset="0"/>
                <a:ea typeface="新細明體" charset="0"/>
              </a:rPr>
              <a:t> </a:t>
            </a:r>
            <a:endParaRPr kumimoji="0" lang="zh-TW" sz="1500" dirty="0">
              <a:latin typeface="Georgia" charset="0"/>
              <a:ea typeface="新細明體" charset="0"/>
            </a:endParaRPr>
          </a:p>
          <a:p>
            <a:pPr eaLnBrk="1" hangingPunct="1">
              <a:lnSpc>
                <a:spcPct val="80000"/>
              </a:lnSpc>
            </a:pPr>
            <a:r>
              <a:rPr kumimoji="0" lang="zh-TW" altLang="en-US" sz="1500" dirty="0">
                <a:latin typeface="Georgia" charset="0"/>
                <a:ea typeface="新細明體" charset="0"/>
              </a:rPr>
              <a:t>吳燕燕</a:t>
            </a:r>
            <a:r>
              <a:rPr kumimoji="0" lang="en-US" altLang="zh-TW" sz="1500" dirty="0">
                <a:latin typeface="Georgia" charset="0"/>
                <a:ea typeface="新細明體" charset="0"/>
              </a:rPr>
              <a:t>  </a:t>
            </a:r>
            <a:r>
              <a:rPr kumimoji="0" lang="zh-TW" altLang="en-US" sz="1500" dirty="0">
                <a:latin typeface="Georgia" charset="0"/>
                <a:ea typeface="新細明體" charset="0"/>
              </a:rPr>
              <a:t>新北市國語文</a:t>
            </a:r>
            <a:r>
              <a:rPr kumimoji="0" lang="zh-TW" altLang="en-US" sz="1500" dirty="0" smtClean="0">
                <a:latin typeface="Georgia" charset="0"/>
                <a:ea typeface="新細明體" charset="0"/>
              </a:rPr>
              <a:t>領域輔導員</a:t>
            </a:r>
            <a:r>
              <a:rPr kumimoji="0" lang="zh-TW" altLang="en-US" sz="1500" dirty="0">
                <a:latin typeface="Georgia" charset="0"/>
                <a:ea typeface="新細明體" charset="0"/>
              </a:rPr>
              <a:t>、新北市秀朗國小教師</a:t>
            </a:r>
            <a:endParaRPr kumimoji="0" lang="zh-TW" sz="1500" dirty="0">
              <a:latin typeface="Georgia" charset="0"/>
              <a:ea typeface="新細明體" charset="0"/>
            </a:endParaRPr>
          </a:p>
          <a:p>
            <a:pPr eaLnBrk="1" hangingPunct="1">
              <a:lnSpc>
                <a:spcPct val="80000"/>
              </a:lnSpc>
            </a:pPr>
            <a:r>
              <a:rPr kumimoji="0" lang="en-US" altLang="zh-TW" sz="1500" dirty="0">
                <a:latin typeface="Georgia" charset="0"/>
                <a:ea typeface="新細明體" charset="0"/>
              </a:rPr>
              <a:t> </a:t>
            </a:r>
            <a:endParaRPr kumimoji="0" lang="zh-TW" sz="1500" dirty="0">
              <a:latin typeface="Georgia" charset="0"/>
              <a:ea typeface="新細明體" charset="0"/>
            </a:endParaRPr>
          </a:p>
          <a:p>
            <a:pPr eaLnBrk="1" hangingPunct="1">
              <a:lnSpc>
                <a:spcPct val="80000"/>
              </a:lnSpc>
            </a:pPr>
            <a:r>
              <a:rPr kumimoji="0" lang="zh-TW" altLang="en-US" sz="1500" dirty="0">
                <a:latin typeface="Georgia" charset="0"/>
                <a:ea typeface="新細明體" charset="0"/>
              </a:rPr>
              <a:t>謝艾士</a:t>
            </a:r>
            <a:r>
              <a:rPr kumimoji="0" lang="en-US" altLang="zh-TW" sz="1500" dirty="0">
                <a:latin typeface="Georgia" charset="0"/>
                <a:ea typeface="新細明體" charset="0"/>
              </a:rPr>
              <a:t>  </a:t>
            </a:r>
            <a:r>
              <a:rPr kumimoji="0" lang="zh-TW" altLang="en-US" sz="1500" dirty="0">
                <a:latin typeface="Georgia" charset="0"/>
                <a:ea typeface="新細明體" charset="0"/>
              </a:rPr>
              <a:t>臺北市故事協會第四屆理事長、臺北市教育局推動兒童深耕閱讀專案老師</a:t>
            </a:r>
            <a:endParaRPr kumimoji="0" lang="zh-TW" sz="1500" dirty="0">
              <a:latin typeface="Georgia" charset="0"/>
              <a:ea typeface="新細明體" charset="0"/>
            </a:endParaRPr>
          </a:p>
          <a:p>
            <a:pPr eaLnBrk="1" hangingPunct="1">
              <a:lnSpc>
                <a:spcPct val="80000"/>
              </a:lnSpc>
            </a:pPr>
            <a:r>
              <a:rPr kumimoji="0" lang="en-US" altLang="zh-TW" sz="1500" dirty="0">
                <a:latin typeface="Georgia" charset="0"/>
                <a:ea typeface="新細明體" charset="0"/>
              </a:rPr>
              <a:t> </a:t>
            </a:r>
            <a:endParaRPr kumimoji="0" lang="zh-TW" sz="1500" dirty="0">
              <a:latin typeface="Georgia" charset="0"/>
              <a:ea typeface="新細明體" charset="0"/>
            </a:endParaRPr>
          </a:p>
          <a:p>
            <a:pPr eaLnBrk="1" hangingPunct="1">
              <a:lnSpc>
                <a:spcPct val="80000"/>
              </a:lnSpc>
            </a:pPr>
            <a:r>
              <a:rPr kumimoji="0" lang="zh-TW" altLang="en-US" sz="1500" dirty="0">
                <a:latin typeface="Georgia" charset="0"/>
                <a:ea typeface="新細明體" charset="0"/>
              </a:rPr>
              <a:t>吳美美</a:t>
            </a:r>
            <a:r>
              <a:rPr kumimoji="0" lang="en-US" altLang="zh-TW" sz="1500" dirty="0">
                <a:latin typeface="Georgia" charset="0"/>
                <a:ea typeface="新細明體" charset="0"/>
              </a:rPr>
              <a:t>  </a:t>
            </a:r>
            <a:r>
              <a:rPr kumimoji="0" lang="zh-TW" altLang="en-US" sz="1500" dirty="0">
                <a:latin typeface="Georgia" charset="0"/>
                <a:ea typeface="新細明體" charset="0"/>
              </a:rPr>
              <a:t>臺灣讀寫教學研究學會理事、宜蘭縣北成國小退休教師</a:t>
            </a:r>
            <a:endParaRPr kumimoji="0" lang="zh-TW" sz="1500" dirty="0">
              <a:latin typeface="Georgia" charset="0"/>
              <a:ea typeface="新細明體" charset="0"/>
            </a:endParaRPr>
          </a:p>
          <a:p>
            <a:pPr eaLnBrk="1" hangingPunct="1">
              <a:lnSpc>
                <a:spcPct val="80000"/>
              </a:lnSpc>
            </a:pPr>
            <a:r>
              <a:rPr kumimoji="0" lang="en-US" altLang="zh-TW" sz="1500" dirty="0">
                <a:latin typeface="Georgia" charset="0"/>
                <a:ea typeface="新細明體" charset="0"/>
              </a:rPr>
              <a:t> </a:t>
            </a:r>
            <a:endParaRPr kumimoji="0" lang="zh-TW" sz="1500" dirty="0">
              <a:latin typeface="Georgia" charset="0"/>
              <a:ea typeface="新細明體" charset="0"/>
            </a:endParaRPr>
          </a:p>
          <a:p>
            <a:pPr eaLnBrk="1" hangingPunct="1">
              <a:lnSpc>
                <a:spcPct val="80000"/>
              </a:lnSpc>
            </a:pPr>
            <a:r>
              <a:rPr kumimoji="0" lang="zh-TW" altLang="en-US" sz="1500" dirty="0">
                <a:latin typeface="Georgia" charset="0"/>
                <a:ea typeface="新細明體" charset="0"/>
              </a:rPr>
              <a:t>柯雅卿</a:t>
            </a:r>
            <a:r>
              <a:rPr kumimoji="0" lang="en-US" altLang="zh-TW" sz="1500" dirty="0">
                <a:latin typeface="Georgia" charset="0"/>
                <a:ea typeface="新細明體" charset="0"/>
              </a:rPr>
              <a:t>  </a:t>
            </a:r>
            <a:r>
              <a:rPr kumimoji="0" lang="zh-TW" altLang="en-US" sz="1500" dirty="0">
                <a:latin typeface="Georgia" charset="0"/>
                <a:ea typeface="新細明體" charset="0"/>
              </a:rPr>
              <a:t>臺灣讀寫教學研究學會理事、閱讀思考推廣講師</a:t>
            </a:r>
            <a:endParaRPr kumimoji="0" lang="zh-TW" sz="1500" dirty="0">
              <a:latin typeface="Georgia" charset="0"/>
              <a:ea typeface="新細明體" charset="0"/>
            </a:endParaRPr>
          </a:p>
          <a:p>
            <a:pPr eaLnBrk="1" hangingPunct="1">
              <a:lnSpc>
                <a:spcPct val="80000"/>
              </a:lnSpc>
              <a:buFont typeface="Wingdings 2" charset="0"/>
              <a:buNone/>
            </a:pPr>
            <a:endParaRPr kumimoji="0" lang="zh-TW" altLang="en-US" sz="700" dirty="0">
              <a:latin typeface="Georgia" charset="0"/>
              <a:ea typeface="新細明體" charset="0"/>
            </a:endParaRPr>
          </a:p>
        </p:txBody>
      </p:sp>
    </p:spTree>
    <p:extLst>
      <p:ext uri="{BB962C8B-B14F-4D97-AF65-F5344CB8AC3E}">
        <p14:creationId xmlns:p14="http://schemas.microsoft.com/office/powerpoint/2010/main" val="29710045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smtClean="0"/>
              <a:t>好問題，怎麼來？</a:t>
            </a:r>
            <a:endParaRPr kumimoji="1" lang="zh-TW" altLang="en-US" dirty="0"/>
          </a:p>
        </p:txBody>
      </p:sp>
      <p:sp>
        <p:nvSpPr>
          <p:cNvPr id="3" name="內容版面配置區 2"/>
          <p:cNvSpPr>
            <a:spLocks noGrp="1"/>
          </p:cNvSpPr>
          <p:nvPr>
            <p:ph sz="quarter" idx="1"/>
          </p:nvPr>
        </p:nvSpPr>
        <p:spPr/>
        <p:txBody>
          <a:bodyPr/>
          <a:lstStyle/>
          <a:p>
            <a:r>
              <a:rPr kumimoji="1" lang="zh-TW" altLang="en-US" sz="3000" dirty="0" smtClean="0"/>
              <a:t>文本分析</a:t>
            </a:r>
            <a:endParaRPr kumimoji="1" lang="en-US" altLang="zh-TW" sz="3000" dirty="0" smtClean="0"/>
          </a:p>
          <a:p>
            <a:endParaRPr kumimoji="1" lang="en-US" altLang="zh-TW" sz="3000" dirty="0" smtClean="0"/>
          </a:p>
          <a:p>
            <a:r>
              <a:rPr kumimoji="1" lang="en-US" altLang="zh-TW" sz="3000" dirty="0">
                <a:latin typeface="Wingdings"/>
                <a:ea typeface="Wingdings"/>
                <a:cs typeface="Wingdings"/>
                <a:sym typeface="Wingdings"/>
              </a:rPr>
              <a:t> </a:t>
            </a:r>
            <a:r>
              <a:rPr kumimoji="1" lang="zh-TW" altLang="en-US" sz="3000" dirty="0" smtClean="0">
                <a:latin typeface="Wingdings"/>
                <a:ea typeface="Wingdings"/>
                <a:cs typeface="Wingdings"/>
                <a:sym typeface="Wingdings"/>
              </a:rPr>
              <a:t>教師留意文本重要訊息和深層意涵</a:t>
            </a:r>
            <a:endParaRPr kumimoji="1" lang="en-US" altLang="zh-TW" sz="3000" dirty="0" smtClean="0">
              <a:latin typeface="Wingdings"/>
              <a:ea typeface="Wingdings"/>
              <a:cs typeface="Wingdings"/>
              <a:sym typeface="Wingdings"/>
            </a:endParaRPr>
          </a:p>
          <a:p>
            <a:endParaRPr kumimoji="1" lang="en-US" altLang="zh-TW" sz="3000" dirty="0" smtClean="0">
              <a:latin typeface="Wingdings"/>
              <a:ea typeface="Wingdings"/>
              <a:cs typeface="Wingdings"/>
              <a:sym typeface="Wingdings"/>
            </a:endParaRPr>
          </a:p>
          <a:p>
            <a:r>
              <a:rPr kumimoji="1" lang="en-US" altLang="zh-TW" sz="3000" dirty="0" smtClean="0">
                <a:latin typeface="Wingdings"/>
                <a:ea typeface="Wingdings"/>
                <a:cs typeface="Wingdings"/>
                <a:sym typeface="Wingdings"/>
              </a:rPr>
              <a:t>   </a:t>
            </a:r>
            <a:r>
              <a:rPr kumimoji="1" lang="zh-TW" altLang="en-US" sz="3000" dirty="0" smtClean="0">
                <a:latin typeface="Wingdings"/>
                <a:ea typeface="Wingdings"/>
                <a:cs typeface="Wingdings"/>
                <a:sym typeface="Wingdings"/>
              </a:rPr>
              <a:t>教師設計有助各理解歴程的好問題</a:t>
            </a:r>
            <a:endParaRPr kumimoji="1" lang="en-US" altLang="zh-TW" sz="3000" dirty="0" smtClean="0">
              <a:latin typeface="Wingdings"/>
              <a:ea typeface="Wingdings"/>
              <a:cs typeface="Wingdings"/>
              <a:sym typeface="Wingdings"/>
            </a:endParaRPr>
          </a:p>
          <a:p>
            <a:pPr marL="0" indent="0">
              <a:buNone/>
            </a:pPr>
            <a:endParaRPr kumimoji="1" lang="en-US" altLang="zh-TW" sz="3000" dirty="0">
              <a:latin typeface="Wingdings"/>
              <a:ea typeface="Wingdings"/>
              <a:cs typeface="Wingdings"/>
              <a:sym typeface="Wingdings"/>
            </a:endParaRPr>
          </a:p>
          <a:p>
            <a:pPr marL="0" indent="0">
              <a:buNone/>
            </a:pPr>
            <a:r>
              <a:rPr kumimoji="1" lang="en-US" altLang="zh-TW" sz="3000" dirty="0" smtClean="0">
                <a:latin typeface="Wingdings"/>
                <a:ea typeface="Wingdings"/>
                <a:cs typeface="Wingdings"/>
                <a:sym typeface="Wingdings"/>
              </a:rPr>
              <a:t>     </a:t>
            </a:r>
            <a:r>
              <a:rPr kumimoji="1" lang="zh-TW" altLang="en-US" sz="3000" dirty="0" smtClean="0">
                <a:solidFill>
                  <a:srgbClr val="FF0000"/>
                </a:solidFill>
                <a:latin typeface="Wingdings"/>
                <a:ea typeface="Wingdings"/>
                <a:cs typeface="Wingdings"/>
                <a:sym typeface="Wingdings"/>
              </a:rPr>
              <a:t></a:t>
            </a:r>
            <a:r>
              <a:rPr kumimoji="1" lang="zh-TW" altLang="en-US" sz="3000" dirty="0" smtClean="0">
                <a:latin typeface="Wingdings"/>
                <a:ea typeface="Wingdings"/>
                <a:cs typeface="Wingdings"/>
                <a:sym typeface="Wingdings"/>
              </a:rPr>
              <a:t>提升學生閱讀理解力和閱讀興趣</a:t>
            </a:r>
            <a:endParaRPr kumimoji="1" lang="zh-TW" altLang="en-US" sz="3000" dirty="0"/>
          </a:p>
        </p:txBody>
      </p:sp>
    </p:spTree>
    <p:extLst>
      <p:ext uri="{BB962C8B-B14F-4D97-AF65-F5344CB8AC3E}">
        <p14:creationId xmlns:p14="http://schemas.microsoft.com/office/powerpoint/2010/main" val="428794385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idx="1"/>
          </p:nvPr>
        </p:nvSpPr>
        <p:spPr>
          <a:xfrm>
            <a:off x="301625" y="1524000"/>
            <a:ext cx="4040188" cy="733425"/>
          </a:xfrm>
        </p:spPr>
        <p:txBody>
          <a:bodyPr/>
          <a:lstStyle/>
          <a:p>
            <a:pPr>
              <a:defRPr/>
            </a:pPr>
            <a:r>
              <a:rPr lang="zh-TW" altLang="en-US" sz="2000">
                <a:latin typeface="Times New Roman" pitchFamily="18" charset="0"/>
                <a:cs typeface="Times New Roman" pitchFamily="18" charset="0"/>
              </a:rPr>
              <a:t>說明文</a:t>
            </a:r>
            <a:endParaRPr altLang="zh-TW" sz="2000">
              <a:latin typeface="Times New Roman" pitchFamily="18" charset="0"/>
              <a:cs typeface="Times New Roman" pitchFamily="18" charset="0"/>
            </a:endParaRPr>
          </a:p>
        </p:txBody>
      </p:sp>
      <p:sp>
        <p:nvSpPr>
          <p:cNvPr id="3" name="文字版面配置區 2"/>
          <p:cNvSpPr>
            <a:spLocks noGrp="1"/>
          </p:cNvSpPr>
          <p:nvPr>
            <p:ph type="body" sz="half" idx="3"/>
          </p:nvPr>
        </p:nvSpPr>
        <p:spPr>
          <a:xfrm>
            <a:off x="4791075" y="1524000"/>
            <a:ext cx="4041775" cy="731838"/>
          </a:xfrm>
        </p:spPr>
        <p:txBody>
          <a:bodyPr/>
          <a:lstStyle/>
          <a:p>
            <a:pPr>
              <a:defRPr/>
            </a:pPr>
            <a:r>
              <a:rPr lang="zh-TW" altLang="en-US" dirty="0" smtClean="0"/>
              <a:t>故事體</a:t>
            </a:r>
            <a:endParaRPr lang="zh-TW" altLang="en-US" dirty="0"/>
          </a:p>
        </p:txBody>
      </p:sp>
      <p:sp>
        <p:nvSpPr>
          <p:cNvPr id="4" name="內容版面配置區 3"/>
          <p:cNvSpPr>
            <a:spLocks noGrp="1"/>
          </p:cNvSpPr>
          <p:nvPr>
            <p:ph sz="quarter" idx="2"/>
          </p:nvPr>
        </p:nvSpPr>
        <p:spPr>
          <a:xfrm>
            <a:off x="179513" y="2276872"/>
            <a:ext cx="4392488" cy="4392488"/>
          </a:xfrm>
        </p:spPr>
        <p:txBody>
          <a:bodyPr/>
          <a:lstStyle/>
          <a:p>
            <a:pPr marL="109728" indent="0" fontAlgn="auto">
              <a:spcAft>
                <a:spcPts val="0"/>
              </a:spcAft>
              <a:buClr>
                <a:schemeClr val="accent3"/>
              </a:buClr>
              <a:buNone/>
              <a:defRPr/>
            </a:pPr>
            <a:r>
              <a:rPr lang="zh-TW" altLang="en-US" sz="2000" dirty="0">
                <a:latin typeface="Times New Roman" pitchFamily="18" charset="0"/>
                <a:cs typeface="Times New Roman" pitchFamily="18" charset="0"/>
              </a:rPr>
              <a:t>繪本</a:t>
            </a:r>
            <a:endParaRPr lang="en-US" altLang="zh-TW" sz="2000" dirty="0">
              <a:latin typeface="Times New Roman" pitchFamily="18" charset="0"/>
              <a:cs typeface="Times New Roman" pitchFamily="18" charset="0"/>
            </a:endParaRPr>
          </a:p>
          <a:p>
            <a:pPr marL="365760" indent="-256032" fontAlgn="auto">
              <a:spcAft>
                <a:spcPts val="0"/>
              </a:spcAft>
              <a:buClr>
                <a:schemeClr val="accent3"/>
              </a:buClr>
              <a:buFont typeface="Georgia"/>
              <a:buChar char="•"/>
              <a:defRPr/>
            </a:pPr>
            <a:r>
              <a:rPr lang="zh-TW" altLang="zh-TW" sz="2000" dirty="0" smtClean="0">
                <a:latin typeface="Georgia" charset="0"/>
                <a:ea typeface="新細明體" charset="0"/>
              </a:rPr>
              <a:t>《</a:t>
            </a:r>
            <a:r>
              <a:rPr lang="zh-TW" altLang="en-US" sz="2000" dirty="0" smtClean="0">
                <a:latin typeface="Georgia" charset="0"/>
                <a:ea typeface="新細明體" charset="0"/>
              </a:rPr>
              <a:t>嗯嗯太郎</a:t>
            </a:r>
            <a:r>
              <a:rPr lang="zh-TW" altLang="zh-TW" sz="2000" dirty="0" smtClean="0">
                <a:latin typeface="Georgia" charset="0"/>
                <a:ea typeface="新細明體" charset="0"/>
              </a:rPr>
              <a:t>》</a:t>
            </a:r>
            <a:r>
              <a:rPr lang="zh-TW" altLang="en-US" sz="2000" dirty="0" smtClean="0">
                <a:latin typeface="Georgia" charset="0"/>
                <a:ea typeface="新細明體" charset="0"/>
              </a:rPr>
              <a:t>（小魯）</a:t>
            </a:r>
            <a:endParaRPr lang="en-US" altLang="zh-TW" sz="2000" dirty="0">
              <a:latin typeface="Times New Roman" pitchFamily="18" charset="0"/>
              <a:cs typeface="Times New Roman" pitchFamily="18" charset="0"/>
            </a:endParaRPr>
          </a:p>
          <a:p>
            <a:pPr marL="109728" indent="0" fontAlgn="auto">
              <a:spcAft>
                <a:spcPts val="0"/>
              </a:spcAft>
              <a:buClr>
                <a:schemeClr val="accent3"/>
              </a:buClr>
              <a:buNone/>
              <a:defRPr/>
            </a:pPr>
            <a:endParaRPr lang="en-US" altLang="zh-TW" sz="2000" dirty="0" smtClean="0">
              <a:latin typeface="Times New Roman" pitchFamily="18" charset="0"/>
              <a:cs typeface="Times New Roman" pitchFamily="18" charset="0"/>
            </a:endParaRPr>
          </a:p>
          <a:p>
            <a:pPr marL="109728" indent="0" fontAlgn="auto">
              <a:spcAft>
                <a:spcPts val="0"/>
              </a:spcAft>
              <a:buClr>
                <a:schemeClr val="accent3"/>
              </a:buClr>
              <a:buNone/>
              <a:defRPr/>
            </a:pPr>
            <a:r>
              <a:rPr lang="zh-TW" altLang="en-US" sz="2000" dirty="0" smtClean="0">
                <a:latin typeface="Times New Roman" pitchFamily="18" charset="0"/>
                <a:cs typeface="Times New Roman" pitchFamily="18" charset="0"/>
              </a:rPr>
              <a:t>文章</a:t>
            </a:r>
            <a:endParaRPr lang="en-US" altLang="zh-TW" sz="2000" dirty="0" smtClean="0">
              <a:latin typeface="Times New Roman" pitchFamily="18" charset="0"/>
              <a:cs typeface="Times New Roman" pitchFamily="18" charset="0"/>
            </a:endParaRPr>
          </a:p>
          <a:p>
            <a:pPr marL="365760" indent="-256032" fontAlgn="auto">
              <a:spcAft>
                <a:spcPts val="0"/>
              </a:spcAft>
              <a:buClr>
                <a:schemeClr val="accent3"/>
              </a:buClr>
              <a:buFont typeface="Georgia"/>
              <a:buChar char="•"/>
              <a:defRPr/>
            </a:pPr>
            <a:r>
              <a:rPr lang="zh-TW" altLang="en-US" sz="2000" dirty="0" smtClean="0">
                <a:latin typeface="Times New Roman" pitchFamily="18" charset="0"/>
                <a:cs typeface="Times New Roman" pitchFamily="18" charset="0"/>
              </a:rPr>
              <a:t>＜</a:t>
            </a:r>
            <a:r>
              <a:rPr lang="zh-TW" altLang="en-US" sz="2000" dirty="0">
                <a:latin typeface="Times New Roman" pitchFamily="18" charset="0"/>
                <a:cs typeface="Times New Roman" pitchFamily="18" charset="0"/>
              </a:rPr>
              <a:t>冰河</a:t>
            </a:r>
            <a:r>
              <a:rPr lang="zh-TW" altLang="en-US" sz="2000" dirty="0" smtClean="0">
                <a:latin typeface="Times New Roman" pitchFamily="18" charset="0"/>
                <a:cs typeface="Times New Roman" pitchFamily="18" charset="0"/>
              </a:rPr>
              <a:t>＞＜</a:t>
            </a:r>
            <a:r>
              <a:rPr lang="zh-TW" altLang="en-US" sz="2000" dirty="0">
                <a:latin typeface="Times New Roman" pitchFamily="18" charset="0"/>
                <a:cs typeface="Times New Roman" pitchFamily="18" charset="0"/>
              </a:rPr>
              <a:t>鴿</a:t>
            </a:r>
            <a:r>
              <a:rPr lang="zh-TW" altLang="en-US" sz="2000" dirty="0" smtClean="0">
                <a:latin typeface="Times New Roman" pitchFamily="18" charset="0"/>
                <a:cs typeface="Times New Roman" pitchFamily="18" charset="0"/>
              </a:rPr>
              <a:t>＞</a:t>
            </a:r>
            <a:r>
              <a:rPr lang="zh-TW" altLang="en-US" sz="2000" dirty="0" smtClean="0">
                <a:latin typeface="Georgia" charset="0"/>
                <a:ea typeface="新細明體" charset="0"/>
              </a:rPr>
              <a:t>（教育部）</a:t>
            </a:r>
            <a:endParaRPr lang="en-US" altLang="zh-TW" sz="2000" dirty="0">
              <a:latin typeface="Georgia" charset="0"/>
              <a:ea typeface="新細明體" charset="0"/>
            </a:endParaRPr>
          </a:p>
          <a:p>
            <a:pPr marL="365760" indent="-256032" fontAlgn="auto">
              <a:spcAft>
                <a:spcPts val="0"/>
              </a:spcAft>
              <a:buClr>
                <a:schemeClr val="accent3"/>
              </a:buClr>
              <a:buFont typeface="Georgia"/>
              <a:buChar char="•"/>
              <a:defRPr/>
            </a:pPr>
            <a:r>
              <a:rPr lang="zh-TW" altLang="en-US" sz="2000" dirty="0">
                <a:latin typeface="Times New Roman" pitchFamily="18" charset="0"/>
                <a:cs typeface="Times New Roman" pitchFamily="18" charset="0"/>
              </a:rPr>
              <a:t>＜蜘蛛的摩斯線＞ </a:t>
            </a:r>
            <a:r>
              <a:rPr lang="zh-TW" altLang="zh-TW" sz="2000" dirty="0" smtClean="0">
                <a:latin typeface="Georgia" charset="0"/>
                <a:ea typeface="新細明體" charset="0"/>
              </a:rPr>
              <a:t>（</a:t>
            </a:r>
            <a:r>
              <a:rPr lang="zh-TW" altLang="en-US" sz="2000" dirty="0" smtClean="0">
                <a:latin typeface="Georgia" charset="0"/>
                <a:ea typeface="新細明體" charset="0"/>
              </a:rPr>
              <a:t>台北市）</a:t>
            </a:r>
            <a:endParaRPr lang="en-US" altLang="zh-TW" sz="2000" dirty="0" smtClean="0">
              <a:latin typeface="Georgia" charset="0"/>
              <a:ea typeface="新細明體" charset="0"/>
            </a:endParaRPr>
          </a:p>
          <a:p>
            <a:pPr marL="365760" indent="-256032" fontAlgn="auto">
              <a:spcAft>
                <a:spcPts val="0"/>
              </a:spcAft>
              <a:buClr>
                <a:schemeClr val="accent3"/>
              </a:buClr>
              <a:buFont typeface="Georgia"/>
              <a:buChar char="•"/>
              <a:defRPr/>
            </a:pPr>
            <a:endParaRPr lang="en-US" altLang="zh-TW" sz="2000" dirty="0" smtClean="0">
              <a:latin typeface="Georgia" charset="0"/>
              <a:ea typeface="新細明體" charset="0"/>
            </a:endParaRPr>
          </a:p>
          <a:p>
            <a:pPr marL="109728" indent="0" fontAlgn="auto">
              <a:spcAft>
                <a:spcPts val="0"/>
              </a:spcAft>
              <a:buClr>
                <a:schemeClr val="accent3"/>
              </a:buClr>
              <a:buNone/>
              <a:defRPr/>
            </a:pPr>
            <a:r>
              <a:rPr lang="zh-TW" altLang="en-US" sz="2000" dirty="0" smtClean="0">
                <a:latin typeface="Times New Roman" pitchFamily="18" charset="0"/>
                <a:cs typeface="Times New Roman" pitchFamily="18" charset="0"/>
              </a:rPr>
              <a:t>讀物</a:t>
            </a:r>
            <a:endParaRPr lang="en-US" altLang="zh-TW" sz="2000" dirty="0" smtClean="0">
              <a:latin typeface="Georgia" charset="0"/>
              <a:ea typeface="新細明體" charset="0"/>
            </a:endParaRPr>
          </a:p>
          <a:p>
            <a:pPr marL="365760" indent="-256032" fontAlgn="auto">
              <a:spcAft>
                <a:spcPts val="0"/>
              </a:spcAft>
              <a:buClr>
                <a:schemeClr val="accent3"/>
              </a:buClr>
              <a:buFont typeface="Georgia"/>
              <a:buChar char="•"/>
              <a:defRPr/>
            </a:pPr>
            <a:r>
              <a:rPr lang="zh-TW" altLang="zh-TW" sz="2000" dirty="0" smtClean="0">
                <a:latin typeface="Georgia" charset="0"/>
                <a:ea typeface="新細明體" charset="0"/>
              </a:rPr>
              <a:t>《</a:t>
            </a:r>
            <a:r>
              <a:rPr lang="zh-TW" altLang="en-US" sz="2000" dirty="0" smtClean="0">
                <a:latin typeface="Georgia" charset="0"/>
                <a:ea typeface="新細明體" charset="0"/>
              </a:rPr>
              <a:t>如何閱讀一本書</a:t>
            </a:r>
            <a:r>
              <a:rPr lang="zh-TW" altLang="zh-TW" sz="2000" dirty="0" smtClean="0">
                <a:latin typeface="Georgia" charset="0"/>
                <a:ea typeface="新細明體" charset="0"/>
              </a:rPr>
              <a:t>》</a:t>
            </a:r>
            <a:endParaRPr lang="en-US" altLang="zh-TW" sz="2000" dirty="0">
              <a:latin typeface="Georgia" charset="0"/>
              <a:ea typeface="新細明體" charset="0"/>
            </a:endParaRPr>
          </a:p>
          <a:p>
            <a:pPr marL="365760" indent="-256032" fontAlgn="auto">
              <a:spcAft>
                <a:spcPts val="0"/>
              </a:spcAft>
              <a:buClr>
                <a:schemeClr val="accent3"/>
              </a:buClr>
              <a:buFont typeface="Georgia"/>
              <a:buChar char="•"/>
              <a:defRPr/>
            </a:pPr>
            <a:endParaRPr lang="en-US" altLang="zh-TW" sz="2000" dirty="0" smtClean="0">
              <a:latin typeface="Georgia" charset="0"/>
              <a:ea typeface="新細明體" charset="0"/>
            </a:endParaRPr>
          </a:p>
          <a:p>
            <a:pPr algn="just" eaLnBrk="1" hangingPunct="1"/>
            <a:endParaRPr lang="en-US" altLang="zh-TW" sz="2000" dirty="0">
              <a:latin typeface="Times New Roman" pitchFamily="18" charset="0"/>
              <a:cs typeface="Times New Roman" pitchFamily="18" charset="0"/>
            </a:endParaRPr>
          </a:p>
          <a:p>
            <a:pPr marL="0" indent="0" algn="just" eaLnBrk="1" hangingPunct="1">
              <a:buNone/>
            </a:pPr>
            <a:endParaRPr lang="en-US" altLang="zh-TW" sz="2000" dirty="0" smtClean="0">
              <a:latin typeface="Times New Roman" pitchFamily="18" charset="0"/>
              <a:cs typeface="Times New Roman" pitchFamily="18" charset="0"/>
            </a:endParaRPr>
          </a:p>
          <a:p>
            <a:pPr algn="just" eaLnBrk="1" hangingPunct="1"/>
            <a:endParaRPr lang="en-US" altLang="zh-TW" sz="2000" dirty="0">
              <a:latin typeface="Times New Roman" pitchFamily="18" charset="0"/>
              <a:cs typeface="Times New Roman" pitchFamily="18" charset="0"/>
            </a:endParaRPr>
          </a:p>
          <a:p>
            <a:pPr algn="just" eaLnBrk="1" hangingPunct="1"/>
            <a:endParaRPr lang="en-US" altLang="zh-TW" sz="2000" dirty="0">
              <a:latin typeface="Georgia" charset="0"/>
              <a:ea typeface="新細明體" charset="0"/>
            </a:endParaRPr>
          </a:p>
          <a:p>
            <a:pPr marL="109728" indent="0" fontAlgn="auto">
              <a:spcAft>
                <a:spcPts val="0"/>
              </a:spcAft>
              <a:buClr>
                <a:schemeClr val="accent3"/>
              </a:buClr>
              <a:buNone/>
              <a:defRPr/>
            </a:pPr>
            <a:r>
              <a:rPr lang="zh-TW" altLang="en-US" sz="2000" dirty="0" smtClean="0">
                <a:latin typeface="Times New Roman" pitchFamily="18" charset="0"/>
                <a:cs typeface="Times New Roman" pitchFamily="18" charset="0"/>
              </a:rPr>
              <a:t> </a:t>
            </a:r>
            <a:endParaRPr lang="en-US" altLang="zh-TW" sz="2000" dirty="0" smtClean="0">
              <a:latin typeface="Times New Roman" pitchFamily="18" charset="0"/>
              <a:cs typeface="Times New Roman" pitchFamily="18" charset="0"/>
            </a:endParaRPr>
          </a:p>
          <a:p>
            <a:pPr marL="109728" indent="0" fontAlgn="auto">
              <a:spcAft>
                <a:spcPts val="0"/>
              </a:spcAft>
              <a:buClr>
                <a:schemeClr val="accent3"/>
              </a:buClr>
              <a:buNone/>
              <a:defRPr/>
            </a:pPr>
            <a:endParaRPr lang="en-US" altLang="zh-TW" sz="2000" dirty="0" smtClean="0">
              <a:latin typeface="Times New Roman" pitchFamily="18" charset="0"/>
              <a:cs typeface="Times New Roman" pitchFamily="18" charset="0"/>
            </a:endParaRPr>
          </a:p>
          <a:p>
            <a:pPr marL="365760" indent="-256032" fontAlgn="auto">
              <a:spcAft>
                <a:spcPts val="0"/>
              </a:spcAft>
              <a:buClr>
                <a:schemeClr val="accent3"/>
              </a:buClr>
              <a:buFont typeface="Georgia"/>
              <a:buChar char="•"/>
              <a:defRPr/>
            </a:pPr>
            <a:r>
              <a:rPr lang="zh-TW" altLang="en-US" sz="2000" dirty="0" smtClean="0">
                <a:latin typeface="Times New Roman" pitchFamily="18" charset="0"/>
                <a:cs typeface="Times New Roman" pitchFamily="18" charset="0"/>
              </a:rPr>
              <a:t>　</a:t>
            </a:r>
            <a:endParaRPr lang="en-US" altLang="zh-TW" sz="2000" dirty="0" smtClean="0">
              <a:latin typeface="Times New Roman" pitchFamily="18" charset="0"/>
              <a:cs typeface="Times New Roman" pitchFamily="18" charset="0"/>
            </a:endParaRPr>
          </a:p>
          <a:p>
            <a:pPr>
              <a:defRPr/>
            </a:pPr>
            <a:endParaRPr lang="zh-TW" altLang="en-US" dirty="0"/>
          </a:p>
        </p:txBody>
      </p:sp>
      <p:sp>
        <p:nvSpPr>
          <p:cNvPr id="5" name="內容版面配置區 4"/>
          <p:cNvSpPr>
            <a:spLocks noGrp="1"/>
          </p:cNvSpPr>
          <p:nvPr>
            <p:ph sz="quarter" idx="4"/>
          </p:nvPr>
        </p:nvSpPr>
        <p:spPr>
          <a:xfrm>
            <a:off x="4572000" y="2276872"/>
            <a:ext cx="4572000" cy="4464496"/>
          </a:xfrm>
        </p:spPr>
        <p:txBody>
          <a:bodyPr/>
          <a:lstStyle/>
          <a:p>
            <a:pPr marL="109728" indent="0" fontAlgn="auto">
              <a:spcAft>
                <a:spcPts val="0"/>
              </a:spcAft>
              <a:buClr>
                <a:schemeClr val="accent3"/>
              </a:buClr>
              <a:buNone/>
              <a:defRPr/>
            </a:pPr>
            <a:r>
              <a:rPr lang="zh-TW" altLang="en-US" sz="2000" dirty="0">
                <a:latin typeface="Times New Roman" pitchFamily="18" charset="0"/>
                <a:cs typeface="Times New Roman" pitchFamily="18" charset="0"/>
              </a:rPr>
              <a:t>繪本</a:t>
            </a:r>
            <a:endParaRPr lang="en-US" altLang="zh-TW" sz="2000" dirty="0">
              <a:latin typeface="Times New Roman" pitchFamily="18" charset="0"/>
              <a:cs typeface="Times New Roman" pitchFamily="18" charset="0"/>
            </a:endParaRPr>
          </a:p>
          <a:p>
            <a:pPr marL="365760" indent="-256032" fontAlgn="auto">
              <a:spcAft>
                <a:spcPts val="0"/>
              </a:spcAft>
              <a:buClr>
                <a:schemeClr val="accent3"/>
              </a:buClr>
              <a:buFont typeface="Georgia"/>
              <a:buChar char="•"/>
              <a:defRPr/>
            </a:pPr>
            <a:r>
              <a:rPr lang="zh-TW" altLang="zh-TW" sz="2000" dirty="0">
                <a:latin typeface="Georgia" charset="0"/>
                <a:ea typeface="新細明體" charset="0"/>
              </a:rPr>
              <a:t>《</a:t>
            </a:r>
            <a:r>
              <a:rPr lang="zh-TW" altLang="en-US" sz="2000" dirty="0">
                <a:latin typeface="Times New Roman" pitchFamily="18" charset="0"/>
                <a:cs typeface="Times New Roman" pitchFamily="18" charset="0"/>
              </a:rPr>
              <a:t>一隻有教養的狼</a:t>
            </a:r>
            <a:r>
              <a:rPr lang="zh-TW" altLang="zh-TW" sz="2000" dirty="0" smtClean="0">
                <a:latin typeface="Georgia" charset="0"/>
                <a:ea typeface="新細明體" charset="0"/>
              </a:rPr>
              <a:t>》</a:t>
            </a:r>
            <a:r>
              <a:rPr lang="zh-TW" altLang="en-US" sz="2000" dirty="0" smtClean="0">
                <a:latin typeface="Georgia" charset="0"/>
                <a:ea typeface="新細明體" charset="0"/>
              </a:rPr>
              <a:t>（三之三）</a:t>
            </a:r>
            <a:endParaRPr lang="en-US" altLang="zh-TW" sz="2000" dirty="0">
              <a:latin typeface="Times New Roman" pitchFamily="18" charset="0"/>
              <a:cs typeface="Times New Roman" pitchFamily="18" charset="0"/>
            </a:endParaRPr>
          </a:p>
          <a:p>
            <a:pPr marL="109728" indent="0" fontAlgn="auto">
              <a:spcAft>
                <a:spcPts val="0"/>
              </a:spcAft>
              <a:buClr>
                <a:schemeClr val="accent3"/>
              </a:buClr>
              <a:buNone/>
              <a:defRPr/>
            </a:pPr>
            <a:endParaRPr lang="en-US" altLang="zh-TW" sz="2000" dirty="0" smtClean="0">
              <a:latin typeface="Times New Roman" pitchFamily="18" charset="0"/>
              <a:cs typeface="Times New Roman" pitchFamily="18" charset="0"/>
            </a:endParaRPr>
          </a:p>
          <a:p>
            <a:pPr marL="109728" indent="0" fontAlgn="auto">
              <a:spcAft>
                <a:spcPts val="0"/>
              </a:spcAft>
              <a:buClr>
                <a:schemeClr val="accent3"/>
              </a:buClr>
              <a:buNone/>
              <a:defRPr/>
            </a:pPr>
            <a:r>
              <a:rPr lang="zh-TW" altLang="en-US" sz="2000" dirty="0" smtClean="0">
                <a:latin typeface="Times New Roman" pitchFamily="18" charset="0"/>
                <a:cs typeface="Times New Roman" pitchFamily="18" charset="0"/>
              </a:rPr>
              <a:t>文章</a:t>
            </a:r>
            <a:endParaRPr lang="en-US" altLang="zh-TW" sz="2000" dirty="0">
              <a:latin typeface="Times New Roman" pitchFamily="18" charset="0"/>
              <a:cs typeface="Times New Roman" pitchFamily="18" charset="0"/>
            </a:endParaRPr>
          </a:p>
          <a:p>
            <a:pPr marL="365760" indent="-256032" fontAlgn="auto">
              <a:spcAft>
                <a:spcPts val="0"/>
              </a:spcAft>
              <a:buClr>
                <a:schemeClr val="accent3"/>
              </a:buClr>
              <a:buFont typeface="Georgia"/>
              <a:buChar char="•"/>
              <a:defRPr/>
            </a:pPr>
            <a:r>
              <a:rPr lang="zh-TW" altLang="en-US" sz="2000" dirty="0" smtClean="0">
                <a:latin typeface="Times New Roman" pitchFamily="18" charset="0"/>
                <a:cs typeface="Times New Roman" pitchFamily="18" charset="0"/>
              </a:rPr>
              <a:t>＜小馬路喜＞＜白衣＞</a:t>
            </a:r>
            <a:r>
              <a:rPr lang="zh-TW" altLang="en-US" sz="2000" dirty="0">
                <a:latin typeface="Georgia" charset="0"/>
                <a:ea typeface="新細明體" charset="0"/>
              </a:rPr>
              <a:t>（</a:t>
            </a:r>
            <a:r>
              <a:rPr lang="zh-TW" altLang="en-US" sz="2000" dirty="0" smtClean="0">
                <a:latin typeface="Georgia" charset="0"/>
                <a:ea typeface="新細明體" charset="0"/>
              </a:rPr>
              <a:t>教育部）</a:t>
            </a:r>
            <a:endParaRPr lang="en-US" altLang="zh-TW" sz="2000" dirty="0" smtClean="0">
              <a:latin typeface="Georgia" charset="0"/>
              <a:ea typeface="新細明體" charset="0"/>
            </a:endParaRPr>
          </a:p>
          <a:p>
            <a:pPr marL="365760" indent="-256032" fontAlgn="auto">
              <a:spcAft>
                <a:spcPts val="0"/>
              </a:spcAft>
              <a:buClr>
                <a:schemeClr val="accent3"/>
              </a:buClr>
              <a:buFont typeface="Georgia"/>
              <a:buChar char="•"/>
              <a:defRPr/>
            </a:pPr>
            <a:r>
              <a:rPr lang="zh-TW" altLang="en-US" sz="2000" dirty="0" smtClean="0">
                <a:latin typeface="Times New Roman" pitchFamily="18" charset="0"/>
                <a:cs typeface="Times New Roman" pitchFamily="18" charset="0"/>
              </a:rPr>
              <a:t>＜天才＞（小魯）</a:t>
            </a:r>
            <a:endParaRPr lang="en-US" altLang="zh-TW" sz="2000" dirty="0" smtClean="0">
              <a:latin typeface="Georgia" charset="0"/>
              <a:ea typeface="新細明體" charset="0"/>
            </a:endParaRPr>
          </a:p>
          <a:p>
            <a:pPr marL="109728" indent="0" fontAlgn="auto">
              <a:spcAft>
                <a:spcPts val="0"/>
              </a:spcAft>
              <a:buClr>
                <a:schemeClr val="accent3"/>
              </a:buClr>
              <a:buNone/>
              <a:defRPr/>
            </a:pPr>
            <a:endParaRPr lang="en-US" altLang="zh-TW" sz="2000" dirty="0" smtClean="0">
              <a:latin typeface="Times New Roman" pitchFamily="18" charset="0"/>
              <a:cs typeface="Times New Roman" pitchFamily="18" charset="0"/>
            </a:endParaRPr>
          </a:p>
          <a:p>
            <a:pPr marL="109728" indent="0" fontAlgn="auto">
              <a:spcAft>
                <a:spcPts val="0"/>
              </a:spcAft>
              <a:buClr>
                <a:schemeClr val="accent3"/>
              </a:buClr>
              <a:buNone/>
              <a:defRPr/>
            </a:pPr>
            <a:r>
              <a:rPr lang="zh-TW" altLang="en-US" sz="2000" dirty="0" smtClean="0">
                <a:latin typeface="Times New Roman" pitchFamily="18" charset="0"/>
                <a:cs typeface="Times New Roman" pitchFamily="18" charset="0"/>
              </a:rPr>
              <a:t>小說</a:t>
            </a:r>
            <a:endParaRPr lang="en-US" altLang="zh-TW" sz="2000" dirty="0">
              <a:latin typeface="Georgia" charset="0"/>
              <a:ea typeface="新細明體" charset="0"/>
            </a:endParaRPr>
          </a:p>
          <a:p>
            <a:pPr marL="365760" indent="-256032" fontAlgn="auto">
              <a:spcAft>
                <a:spcPts val="0"/>
              </a:spcAft>
              <a:buClr>
                <a:schemeClr val="accent3"/>
              </a:buClr>
              <a:buFont typeface="Georgia"/>
              <a:buChar char="•"/>
              <a:defRPr/>
            </a:pPr>
            <a:r>
              <a:rPr lang="zh-TW" altLang="zh-TW" sz="2000" dirty="0" smtClean="0">
                <a:latin typeface="Georgia" charset="0"/>
                <a:ea typeface="新細明體" charset="0"/>
              </a:rPr>
              <a:t>《</a:t>
            </a:r>
            <a:r>
              <a:rPr lang="zh-TW" altLang="en-US" sz="2000" dirty="0" smtClean="0">
                <a:latin typeface="Georgia" charset="0"/>
                <a:ea typeface="新細明體" charset="0"/>
              </a:rPr>
              <a:t>帥啊！波麗士</a:t>
            </a:r>
            <a:r>
              <a:rPr lang="zh-TW" altLang="zh-TW" sz="2000" dirty="0" smtClean="0">
                <a:latin typeface="Georgia" charset="0"/>
                <a:ea typeface="新細明體" charset="0"/>
              </a:rPr>
              <a:t>》</a:t>
            </a:r>
            <a:endParaRPr lang="en-US" altLang="zh-TW" sz="2000" dirty="0" smtClean="0">
              <a:latin typeface="Georgia" charset="0"/>
              <a:ea typeface="新細明體" charset="0"/>
            </a:endParaRPr>
          </a:p>
          <a:p>
            <a:pPr marL="365760" indent="-256032" fontAlgn="auto">
              <a:spcAft>
                <a:spcPts val="0"/>
              </a:spcAft>
              <a:buClr>
                <a:schemeClr val="accent3"/>
              </a:buClr>
              <a:buFont typeface="Georgia"/>
              <a:buChar char="•"/>
              <a:defRPr/>
            </a:pPr>
            <a:r>
              <a:rPr lang="en-US" altLang="zh-TW" sz="2000" dirty="0" smtClean="0">
                <a:latin typeface="Georgia" charset="0"/>
                <a:ea typeface="新細明體" charset="0"/>
              </a:rPr>
              <a:t>Heart</a:t>
            </a:r>
            <a:r>
              <a:rPr lang="zh-TW" altLang="en-US" sz="2000" dirty="0" smtClean="0">
                <a:latin typeface="Georgia" charset="0"/>
                <a:ea typeface="新細明體" charset="0"/>
              </a:rPr>
              <a:t>線上認證（高師大）</a:t>
            </a:r>
            <a:endParaRPr lang="en-US" altLang="zh-TW" sz="2000" dirty="0" smtClean="0">
              <a:latin typeface="Georgia" charset="0"/>
              <a:ea typeface="新細明體" charset="0"/>
            </a:endParaRPr>
          </a:p>
          <a:p>
            <a:pPr marL="109728" indent="0" fontAlgn="auto">
              <a:spcAft>
                <a:spcPts val="0"/>
              </a:spcAft>
              <a:buClr>
                <a:schemeClr val="accent3"/>
              </a:buClr>
              <a:buNone/>
              <a:defRPr/>
            </a:pPr>
            <a:endParaRPr lang="en-US" altLang="zh-TW" sz="2000" dirty="0">
              <a:latin typeface="Georgia" charset="0"/>
              <a:ea typeface="新細明體" charset="0"/>
            </a:endParaRPr>
          </a:p>
          <a:p>
            <a:pPr marL="365760" indent="-256032" fontAlgn="auto">
              <a:spcAft>
                <a:spcPts val="0"/>
              </a:spcAft>
              <a:buClr>
                <a:schemeClr val="accent3"/>
              </a:buClr>
              <a:buFont typeface="Georgia"/>
              <a:buChar char="•"/>
              <a:defRPr/>
            </a:pPr>
            <a:endParaRPr lang="zh-TW" altLang="en-US" dirty="0"/>
          </a:p>
        </p:txBody>
      </p:sp>
      <p:sp>
        <p:nvSpPr>
          <p:cNvPr id="8" name="標題 1"/>
          <p:cNvSpPr>
            <a:spLocks noGrp="1"/>
          </p:cNvSpPr>
          <p:nvPr>
            <p:ph type="title"/>
          </p:nvPr>
        </p:nvSpPr>
        <p:spPr>
          <a:xfrm>
            <a:off x="301625" y="228600"/>
            <a:ext cx="8534400" cy="758825"/>
          </a:xfrm>
        </p:spPr>
        <p:txBody>
          <a:bodyPr/>
          <a:lstStyle/>
          <a:p>
            <a:r>
              <a:rPr kumimoji="1" lang="zh-TW" altLang="en-US" dirty="0" smtClean="0"/>
              <a:t>好問題：示範篇</a:t>
            </a:r>
            <a:endParaRPr kumimoji="1" lang="zh-TW" altLang="en-US" dirty="0"/>
          </a:p>
        </p:txBody>
      </p:sp>
    </p:spTree>
    <p:extLst>
      <p:ext uri="{BB962C8B-B14F-4D97-AF65-F5344CB8AC3E}">
        <p14:creationId xmlns:p14="http://schemas.microsoft.com/office/powerpoint/2010/main" val="313110861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a:cs typeface="+mj-cs"/>
              </a:rPr>
              <a:t>設定適當的目標和時</a:t>
            </a:r>
            <a:r>
              <a:rPr lang="zh-TW" altLang="en-US" dirty="0" smtClean="0">
                <a:cs typeface="+mj-cs"/>
              </a:rPr>
              <a:t>程</a:t>
            </a:r>
            <a:endParaRPr lang="zh-TW" altLang="en-US" sz="2000" dirty="0">
              <a:cs typeface="+mj-cs"/>
            </a:endParaRPr>
          </a:p>
        </p:txBody>
      </p:sp>
      <p:grpSp>
        <p:nvGrpSpPr>
          <p:cNvPr id="56322" name="群組 3"/>
          <p:cNvGrpSpPr>
            <a:grpSpLocks/>
          </p:cNvGrpSpPr>
          <p:nvPr/>
        </p:nvGrpSpPr>
        <p:grpSpPr bwMode="auto">
          <a:xfrm>
            <a:off x="1258888" y="2420938"/>
            <a:ext cx="6697662" cy="3709987"/>
            <a:chOff x="0" y="0"/>
            <a:chExt cx="5146040" cy="2667000"/>
          </a:xfrm>
        </p:grpSpPr>
        <p:grpSp>
          <p:nvGrpSpPr>
            <p:cNvPr id="56323" name="群組 4"/>
            <p:cNvGrpSpPr>
              <a:grpSpLocks/>
            </p:cNvGrpSpPr>
            <p:nvPr/>
          </p:nvGrpSpPr>
          <p:grpSpPr bwMode="auto">
            <a:xfrm>
              <a:off x="0" y="0"/>
              <a:ext cx="5143500" cy="2667000"/>
              <a:chOff x="0" y="0"/>
              <a:chExt cx="5143500" cy="2667000"/>
            </a:xfrm>
          </p:grpSpPr>
          <p:sp>
            <p:nvSpPr>
              <p:cNvPr id="15" name="文字方塊 14"/>
              <p:cNvSpPr txBox="1"/>
              <p:nvPr/>
            </p:nvSpPr>
            <p:spPr>
              <a:xfrm>
                <a:off x="685488" y="2285837"/>
                <a:ext cx="4165377" cy="38116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zh-TW" sz="1000" kern="100" dirty="0">
                    <a:ea typeface="新細明體"/>
                    <a:cs typeface="Times New Roman"/>
                  </a:rPr>
                  <a:t>學生、文本、教學之關係圖</a:t>
                </a:r>
                <a:endParaRPr lang="zh-TW" sz="1200" kern="100" dirty="0">
                  <a:ea typeface="新細明體"/>
                  <a:cs typeface="Times New Roman"/>
                </a:endParaRPr>
              </a:p>
              <a:p>
                <a:pPr algn="ctr">
                  <a:spcAft>
                    <a:spcPts val="0"/>
                  </a:spcAft>
                  <a:defRPr/>
                </a:pPr>
                <a:r>
                  <a:rPr lang="en-US" sz="800" kern="0" dirty="0">
                    <a:solidFill>
                      <a:srgbClr val="000000"/>
                    </a:solidFill>
                    <a:latin typeface="新細明體"/>
                    <a:ea typeface="新細明體"/>
                    <a:cs typeface="Times New Roman"/>
                  </a:rPr>
                  <a:t> </a:t>
                </a:r>
                <a:endParaRPr lang="zh-TW" sz="1200" kern="100" dirty="0">
                  <a:ea typeface="新細明體"/>
                  <a:cs typeface="Times New Roman"/>
                </a:endParaRPr>
              </a:p>
            </p:txBody>
          </p:sp>
          <p:grpSp>
            <p:nvGrpSpPr>
              <p:cNvPr id="56334" name="群組 15"/>
              <p:cNvGrpSpPr>
                <a:grpSpLocks/>
              </p:cNvGrpSpPr>
              <p:nvPr/>
            </p:nvGrpSpPr>
            <p:grpSpPr bwMode="auto">
              <a:xfrm>
                <a:off x="0" y="0"/>
                <a:ext cx="5143500" cy="381000"/>
                <a:chOff x="0" y="0"/>
                <a:chExt cx="5143500" cy="381000"/>
              </a:xfrm>
            </p:grpSpPr>
            <p:cxnSp>
              <p:nvCxnSpPr>
                <p:cNvPr id="22" name="直線箭頭接點 21"/>
                <p:cNvCxnSpPr/>
                <p:nvPr/>
              </p:nvCxnSpPr>
              <p:spPr>
                <a:xfrm>
                  <a:off x="685488" y="254489"/>
                  <a:ext cx="114288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文字方塊 22"/>
                <p:cNvSpPr txBox="1"/>
                <p:nvPr/>
              </p:nvSpPr>
              <p:spPr>
                <a:xfrm>
                  <a:off x="0" y="0"/>
                  <a:ext cx="456179" cy="38116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zh-TW" sz="800" kern="100">
                      <a:ea typeface="新細明體"/>
                      <a:cs typeface="Times New Roman"/>
                    </a:rPr>
                    <a:t>學生</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cxnSp>
              <p:nvCxnSpPr>
                <p:cNvPr id="24" name="直線箭頭接點 23"/>
                <p:cNvCxnSpPr/>
                <p:nvPr/>
              </p:nvCxnSpPr>
              <p:spPr>
                <a:xfrm>
                  <a:off x="4343458" y="254489"/>
                  <a:ext cx="80014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文字方塊 24"/>
                <p:cNvSpPr txBox="1"/>
                <p:nvPr/>
              </p:nvSpPr>
              <p:spPr>
                <a:xfrm>
                  <a:off x="4343458" y="0"/>
                  <a:ext cx="456179" cy="38116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US" sz="800" kern="100">
                      <a:ea typeface="新細明體"/>
                      <a:cs typeface="Times New Roman"/>
                    </a:rPr>
                    <a:t>15</a:t>
                  </a:r>
                  <a:r>
                    <a:rPr lang="zh-TW" sz="800" kern="100">
                      <a:ea typeface="新細明體"/>
                      <a:cs typeface="Times New Roman"/>
                    </a:rPr>
                    <a:t>歲</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cxnSp>
              <p:nvCxnSpPr>
                <p:cNvPr id="26" name="直線箭頭接點 25"/>
                <p:cNvCxnSpPr/>
                <p:nvPr/>
              </p:nvCxnSpPr>
              <p:spPr>
                <a:xfrm>
                  <a:off x="3085917" y="254489"/>
                  <a:ext cx="125754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文字方塊 26"/>
                <p:cNvSpPr txBox="1"/>
                <p:nvPr/>
              </p:nvSpPr>
              <p:spPr>
                <a:xfrm>
                  <a:off x="3200571" y="0"/>
                  <a:ext cx="456179" cy="38116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US" sz="800" kern="100">
                      <a:ea typeface="新細明體"/>
                      <a:cs typeface="Times New Roman"/>
                    </a:rPr>
                    <a:t>12</a:t>
                  </a:r>
                  <a:r>
                    <a:rPr lang="zh-TW" sz="800" kern="100">
                      <a:ea typeface="新細明體"/>
                      <a:cs typeface="Times New Roman"/>
                    </a:rPr>
                    <a:t>歲</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cxnSp>
              <p:nvCxnSpPr>
                <p:cNvPr id="28" name="直線箭頭接點 27"/>
                <p:cNvCxnSpPr/>
                <p:nvPr/>
              </p:nvCxnSpPr>
              <p:spPr>
                <a:xfrm flipV="1">
                  <a:off x="1828375" y="254489"/>
                  <a:ext cx="1247784" cy="102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文字方塊 28"/>
                <p:cNvSpPr txBox="1"/>
                <p:nvPr/>
              </p:nvSpPr>
              <p:spPr>
                <a:xfrm>
                  <a:off x="1828375" y="0"/>
                  <a:ext cx="457399" cy="38116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US" sz="800" kern="100">
                      <a:ea typeface="新細明體"/>
                      <a:cs typeface="Times New Roman"/>
                    </a:rPr>
                    <a:t>9</a:t>
                  </a:r>
                  <a:r>
                    <a:rPr lang="zh-TW" sz="800" kern="100">
                      <a:ea typeface="新細明體"/>
                      <a:cs typeface="Times New Roman"/>
                    </a:rPr>
                    <a:t>歲</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sp>
              <p:nvSpPr>
                <p:cNvPr id="30" name="文字方塊 29"/>
                <p:cNvSpPr txBox="1"/>
                <p:nvPr/>
              </p:nvSpPr>
              <p:spPr>
                <a:xfrm>
                  <a:off x="685488" y="0"/>
                  <a:ext cx="457398" cy="38116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US" sz="800" kern="100">
                      <a:ea typeface="新細明體"/>
                      <a:cs typeface="Times New Roman"/>
                    </a:rPr>
                    <a:t>6</a:t>
                  </a:r>
                  <a:r>
                    <a:rPr lang="zh-TW" sz="800" kern="100">
                      <a:ea typeface="新細明體"/>
                      <a:cs typeface="Times New Roman"/>
                    </a:rPr>
                    <a:t>歲</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grpSp>
          <p:grpSp>
            <p:nvGrpSpPr>
              <p:cNvPr id="56335" name="群組 16"/>
              <p:cNvGrpSpPr>
                <a:grpSpLocks/>
              </p:cNvGrpSpPr>
              <p:nvPr/>
            </p:nvGrpSpPr>
            <p:grpSpPr bwMode="auto">
              <a:xfrm>
                <a:off x="0" y="635000"/>
                <a:ext cx="3886200" cy="635000"/>
                <a:chOff x="0" y="0"/>
                <a:chExt cx="3886200" cy="635000"/>
              </a:xfrm>
            </p:grpSpPr>
            <p:sp>
              <p:nvSpPr>
                <p:cNvPr id="19" name="直線圖說文字 1 (加上框線和強調線) 18"/>
                <p:cNvSpPr/>
                <p:nvPr/>
              </p:nvSpPr>
              <p:spPr>
                <a:xfrm>
                  <a:off x="685800" y="0"/>
                  <a:ext cx="2286000" cy="381000"/>
                </a:xfrm>
                <a:prstGeom prst="accentBorderCallout1">
                  <a:avLst>
                    <a:gd name="adj1" fmla="val 50750"/>
                    <a:gd name="adj2" fmla="val -811"/>
                    <a:gd name="adj3" fmla="val 51833"/>
                    <a:gd name="adj4" fmla="val -540"/>
                  </a:avLst>
                </a:prstGeom>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zh-TW" sz="800" kern="0">
                      <a:ea typeface="新細明體"/>
                      <a:cs typeface="ヒラギノ明朝 ProN W6"/>
                    </a:rPr>
                    <a:t>階段一：教師運用提問策略引導學生思考</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sp>
              <p:nvSpPr>
                <p:cNvPr id="20" name="直線圖說文字 1 (加上框線和強調線) 19"/>
                <p:cNvSpPr/>
                <p:nvPr/>
              </p:nvSpPr>
              <p:spPr>
                <a:xfrm>
                  <a:off x="1257300" y="254000"/>
                  <a:ext cx="2628900" cy="381000"/>
                </a:xfrm>
                <a:prstGeom prst="accentBorderCallout1">
                  <a:avLst>
                    <a:gd name="adj1" fmla="val 50750"/>
                    <a:gd name="adj2" fmla="val -811"/>
                    <a:gd name="adj3" fmla="val 46500"/>
                    <a:gd name="adj4" fmla="val -852"/>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zh-TW" sz="800" kern="0" dirty="0">
                      <a:ea typeface="新細明體"/>
                      <a:cs typeface="ヒラギノ明朝 ProN W6"/>
                    </a:rPr>
                    <a:t>階段二：教師帶領學生擁有提問策略以引導自己思考</a:t>
                  </a:r>
                  <a:endParaRPr lang="zh-TW" sz="1200" kern="100" dirty="0">
                    <a:ea typeface="新細明體"/>
                    <a:cs typeface="Times New Roman"/>
                  </a:endParaRPr>
                </a:p>
                <a:p>
                  <a:pPr algn="ctr">
                    <a:spcAft>
                      <a:spcPts val="0"/>
                    </a:spcAft>
                    <a:defRPr/>
                  </a:pPr>
                  <a:r>
                    <a:rPr lang="en-US" sz="1000" kern="100" dirty="0">
                      <a:ea typeface="新細明體"/>
                      <a:cs typeface="Times New Roman"/>
                    </a:rPr>
                    <a:t> </a:t>
                  </a:r>
                  <a:endParaRPr lang="zh-TW" sz="1200" kern="100" dirty="0">
                    <a:ea typeface="新細明體"/>
                    <a:cs typeface="Times New Roman"/>
                  </a:endParaRPr>
                </a:p>
              </p:txBody>
            </p:sp>
            <p:sp>
              <p:nvSpPr>
                <p:cNvPr id="21" name="文字方塊 20"/>
                <p:cNvSpPr txBox="1"/>
                <p:nvPr/>
              </p:nvSpPr>
              <p:spPr>
                <a:xfrm>
                  <a:off x="0" y="126185"/>
                  <a:ext cx="456179" cy="38230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zh-TW" sz="800" kern="100">
                      <a:ea typeface="新細明體"/>
                      <a:cs typeface="Times New Roman"/>
                    </a:rPr>
                    <a:t>教學</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grpSp>
          <p:sp>
            <p:nvSpPr>
              <p:cNvPr id="18" name="文字方塊 17"/>
              <p:cNvSpPr txBox="1"/>
              <p:nvPr/>
            </p:nvSpPr>
            <p:spPr>
              <a:xfrm>
                <a:off x="0" y="1651326"/>
                <a:ext cx="456179" cy="38116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zh-TW" sz="800" kern="100">
                    <a:ea typeface="新細明體"/>
                    <a:cs typeface="Times New Roman"/>
                  </a:rPr>
                  <a:t>文本</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grpSp>
        <p:grpSp>
          <p:nvGrpSpPr>
            <p:cNvPr id="56324" name="群組 5"/>
            <p:cNvGrpSpPr>
              <a:grpSpLocks/>
            </p:cNvGrpSpPr>
            <p:nvPr/>
          </p:nvGrpSpPr>
          <p:grpSpPr bwMode="auto">
            <a:xfrm>
              <a:off x="800100" y="1397000"/>
              <a:ext cx="4345940" cy="762000"/>
              <a:chOff x="128270" y="0"/>
              <a:chExt cx="4345940" cy="762000"/>
            </a:xfrm>
          </p:grpSpPr>
          <p:cxnSp>
            <p:nvCxnSpPr>
              <p:cNvPr id="7" name="直線箭頭接點 6"/>
              <p:cNvCxnSpPr/>
              <p:nvPr/>
            </p:nvCxnSpPr>
            <p:spPr>
              <a:xfrm>
                <a:off x="128313" y="254326"/>
                <a:ext cx="434345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文字方塊 7"/>
              <p:cNvSpPr txBox="1"/>
              <p:nvPr/>
            </p:nvSpPr>
            <p:spPr>
              <a:xfrm>
                <a:off x="241748" y="-163"/>
                <a:ext cx="685488" cy="38116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zh-TW" sz="800" kern="100">
                    <a:ea typeface="新細明體"/>
                    <a:cs typeface="Times New Roman"/>
                  </a:rPr>
                  <a:t>記敘文</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cxnSp>
            <p:nvCxnSpPr>
              <p:cNvPr id="9" name="直線箭頭接點 8"/>
              <p:cNvCxnSpPr/>
              <p:nvPr/>
            </p:nvCxnSpPr>
            <p:spPr>
              <a:xfrm flipV="1">
                <a:off x="1727378" y="507674"/>
                <a:ext cx="2730975" cy="159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文字方塊 9"/>
              <p:cNvSpPr txBox="1"/>
              <p:nvPr/>
            </p:nvSpPr>
            <p:spPr>
              <a:xfrm>
                <a:off x="1612724" y="283997"/>
                <a:ext cx="685488" cy="38116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zh-TW" sz="800" kern="100">
                    <a:ea typeface="新細明體"/>
                    <a:cs typeface="Times New Roman"/>
                  </a:rPr>
                  <a:t>議論文</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cxnSp>
            <p:nvCxnSpPr>
              <p:cNvPr id="11" name="直線箭頭接點 10"/>
              <p:cNvCxnSpPr/>
              <p:nvPr/>
            </p:nvCxnSpPr>
            <p:spPr>
              <a:xfrm flipV="1">
                <a:off x="1156545" y="381000"/>
                <a:ext cx="3317665" cy="251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文字方塊 11"/>
              <p:cNvSpPr txBox="1"/>
              <p:nvPr/>
            </p:nvSpPr>
            <p:spPr>
              <a:xfrm>
                <a:off x="1026034" y="152759"/>
                <a:ext cx="685488" cy="38116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zh-TW" sz="800" kern="100">
                    <a:ea typeface="新細明體"/>
                    <a:cs typeface="Times New Roman"/>
                  </a:rPr>
                  <a:t>說明文</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cxnSp>
            <p:nvCxnSpPr>
              <p:cNvPr id="13" name="直線箭頭接點 12"/>
              <p:cNvCxnSpPr/>
              <p:nvPr/>
            </p:nvCxnSpPr>
            <p:spPr>
              <a:xfrm>
                <a:off x="2298212" y="635489"/>
                <a:ext cx="216014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文字方塊 13"/>
              <p:cNvSpPr txBox="1"/>
              <p:nvPr/>
            </p:nvSpPr>
            <p:spPr>
              <a:xfrm>
                <a:off x="2183557" y="381000"/>
                <a:ext cx="685488" cy="38116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zh-TW" sz="800" kern="100">
                    <a:ea typeface="新細明體"/>
                    <a:cs typeface="Times New Roman"/>
                  </a:rPr>
                  <a:t>文言文</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grpSp>
      </p:grpSp>
    </p:spTree>
    <p:extLst>
      <p:ext uri="{BB962C8B-B14F-4D97-AF65-F5344CB8AC3E}">
        <p14:creationId xmlns:p14="http://schemas.microsoft.com/office/powerpoint/2010/main" val="4404863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a:cs typeface="+mj-cs"/>
              </a:rPr>
              <a:t>規畫到達</a:t>
            </a:r>
            <a:r>
              <a:rPr lang="zh-TW" altLang="en-US" dirty="0" smtClean="0">
                <a:cs typeface="+mj-cs"/>
              </a:rPr>
              <a:t>目標的每一步</a:t>
            </a:r>
            <a:endParaRPr lang="zh-TW" altLang="en-US" sz="2000" dirty="0">
              <a:cs typeface="+mj-cs"/>
            </a:endParaRPr>
          </a:p>
        </p:txBody>
      </p:sp>
      <p:grpSp>
        <p:nvGrpSpPr>
          <p:cNvPr id="57346" name="群組 3"/>
          <p:cNvGrpSpPr>
            <a:grpSpLocks/>
          </p:cNvGrpSpPr>
          <p:nvPr/>
        </p:nvGrpSpPr>
        <p:grpSpPr bwMode="auto">
          <a:xfrm>
            <a:off x="1116013" y="1968500"/>
            <a:ext cx="7127875" cy="3981450"/>
            <a:chOff x="0" y="0"/>
            <a:chExt cx="5257801" cy="2921000"/>
          </a:xfrm>
        </p:grpSpPr>
        <p:grpSp>
          <p:nvGrpSpPr>
            <p:cNvPr id="57347" name="群組 4"/>
            <p:cNvGrpSpPr>
              <a:grpSpLocks/>
            </p:cNvGrpSpPr>
            <p:nvPr/>
          </p:nvGrpSpPr>
          <p:grpSpPr bwMode="auto">
            <a:xfrm>
              <a:off x="0" y="0"/>
              <a:ext cx="5257801" cy="2921000"/>
              <a:chOff x="0" y="0"/>
              <a:chExt cx="5260143" cy="2921000"/>
            </a:xfrm>
          </p:grpSpPr>
          <p:sp>
            <p:nvSpPr>
              <p:cNvPr id="7" name="文字方塊 6"/>
              <p:cNvSpPr txBox="1"/>
              <p:nvPr/>
            </p:nvSpPr>
            <p:spPr>
              <a:xfrm>
                <a:off x="0" y="380848"/>
                <a:ext cx="1028598" cy="38084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zh-TW" sz="800" kern="0">
                    <a:ea typeface="新細明體"/>
                    <a:cs typeface="ヒラギノ明朝 ProN W6"/>
                  </a:rPr>
                  <a:t>學生習慣記住觀點</a:t>
                </a:r>
                <a:endParaRPr lang="zh-TW" sz="1200" kern="100">
                  <a:ea typeface="新細明體"/>
                  <a:cs typeface="Times New Roman"/>
                </a:endParaRPr>
              </a:p>
            </p:txBody>
          </p:sp>
          <p:sp>
            <p:nvSpPr>
              <p:cNvPr id="8" name="文字方塊 7"/>
              <p:cNvSpPr txBox="1"/>
              <p:nvPr/>
            </p:nvSpPr>
            <p:spPr>
              <a:xfrm>
                <a:off x="800151" y="2540152"/>
                <a:ext cx="4168283" cy="38084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zh-TW" sz="1000" kern="100" dirty="0">
                    <a:ea typeface="新細明體"/>
                    <a:cs typeface="Times New Roman"/>
                  </a:rPr>
                  <a:t>問思教學兩階段之運用時機</a:t>
                </a:r>
                <a:endParaRPr lang="zh-TW" sz="1200" kern="100" dirty="0">
                  <a:ea typeface="新細明體"/>
                  <a:cs typeface="Times New Roman"/>
                </a:endParaRPr>
              </a:p>
              <a:p>
                <a:pPr>
                  <a:spcAft>
                    <a:spcPts val="0"/>
                  </a:spcAft>
                  <a:defRPr/>
                </a:pPr>
                <a:r>
                  <a:rPr lang="en-US" sz="800" kern="0" dirty="0">
                    <a:solidFill>
                      <a:srgbClr val="000000"/>
                    </a:solidFill>
                    <a:latin typeface="新細明體"/>
                    <a:ea typeface="新細明體"/>
                    <a:cs typeface="Times New Roman"/>
                  </a:rPr>
                  <a:t> </a:t>
                </a:r>
                <a:endParaRPr lang="zh-TW" sz="1200" kern="100" dirty="0">
                  <a:ea typeface="新細明體"/>
                  <a:cs typeface="Times New Roman"/>
                </a:endParaRPr>
              </a:p>
            </p:txBody>
          </p:sp>
          <p:sp>
            <p:nvSpPr>
              <p:cNvPr id="9" name="文字方塊 8"/>
              <p:cNvSpPr txBox="1"/>
              <p:nvPr/>
            </p:nvSpPr>
            <p:spPr>
              <a:xfrm>
                <a:off x="1829921" y="380848"/>
                <a:ext cx="1257045" cy="38084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zh-TW" sz="800" kern="0">
                    <a:ea typeface="新細明體"/>
                    <a:cs typeface="ヒラギノ明朝 ProN W6"/>
                  </a:rPr>
                  <a:t>學生了解觀點要有證據</a:t>
                </a:r>
                <a:endParaRPr lang="zh-TW" sz="1200" kern="100">
                  <a:ea typeface="新細明體"/>
                  <a:cs typeface="Times New Roman"/>
                </a:endParaRPr>
              </a:p>
            </p:txBody>
          </p:sp>
          <p:sp>
            <p:nvSpPr>
              <p:cNvPr id="10" name="文字方塊 9"/>
              <p:cNvSpPr txBox="1"/>
              <p:nvPr/>
            </p:nvSpPr>
            <p:spPr>
              <a:xfrm>
                <a:off x="3888288" y="380848"/>
                <a:ext cx="1370683" cy="38084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zh-TW" sz="800" kern="0">
                    <a:ea typeface="新細明體"/>
                    <a:cs typeface="ヒラギノ明朝 ProN W6"/>
                  </a:rPr>
                  <a:t>學生了解有不同觀點</a:t>
                </a:r>
                <a:endParaRPr lang="zh-TW" sz="1200" kern="100">
                  <a:ea typeface="新細明體"/>
                  <a:cs typeface="Times New Roman"/>
                </a:endParaRPr>
              </a:p>
            </p:txBody>
          </p:sp>
          <p:cxnSp>
            <p:nvCxnSpPr>
              <p:cNvPr id="11" name="直線箭頭接點 10"/>
              <p:cNvCxnSpPr>
                <a:stCxn id="9" idx="3"/>
              </p:cNvCxnSpPr>
              <p:nvPr/>
            </p:nvCxnSpPr>
            <p:spPr>
              <a:xfrm flipV="1">
                <a:off x="3086966" y="559043"/>
                <a:ext cx="914961" cy="128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直線圖說文字 1 (加上框線和強調線) 11"/>
              <p:cNvSpPr/>
              <p:nvPr/>
            </p:nvSpPr>
            <p:spPr>
              <a:xfrm>
                <a:off x="114351" y="762000"/>
                <a:ext cx="1943966" cy="381000"/>
              </a:xfrm>
              <a:prstGeom prst="accentBorderCallout1">
                <a:avLst>
                  <a:gd name="adj1" fmla="val 50750"/>
                  <a:gd name="adj2" fmla="val -811"/>
                  <a:gd name="adj3" fmla="val -38833"/>
                  <a:gd name="adj4" fmla="val 52693"/>
                </a:avLst>
              </a:prstGeom>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zh-TW" sz="800" kern="0">
                    <a:ea typeface="新細明體"/>
                    <a:cs typeface="ヒラギノ明朝 ProN W6"/>
                  </a:rPr>
                  <a:t>階段</a:t>
                </a:r>
                <a:r>
                  <a:rPr lang="en-US" sz="800" kern="0">
                    <a:ea typeface="新細明體"/>
                    <a:cs typeface="ヒラギノ明朝 ProN W6"/>
                  </a:rPr>
                  <a:t>1-1</a:t>
                </a:r>
                <a:r>
                  <a:rPr lang="zh-TW" sz="800" kern="0">
                    <a:ea typeface="新細明體"/>
                    <a:cs typeface="ヒラギノ明朝 ProN W6"/>
                  </a:rPr>
                  <a:t>教師提出觀點</a:t>
                </a:r>
                <a:r>
                  <a:rPr lang="zh-TW" sz="800" kern="0">
                    <a:ea typeface="新細明體"/>
                    <a:cs typeface="Microsoft Tai Le"/>
                  </a:rPr>
                  <a:t>、</a:t>
                </a:r>
                <a:r>
                  <a:rPr lang="zh-TW" sz="800" kern="0">
                    <a:ea typeface="新細明體"/>
                    <a:cs typeface="ヒラギノ明朝 ProN W6"/>
                  </a:rPr>
                  <a:t>引領學生思考</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sp>
            <p:nvSpPr>
              <p:cNvPr id="13" name="直線圖說文字 1 (加上框線和強調線) 12"/>
              <p:cNvSpPr/>
              <p:nvPr/>
            </p:nvSpPr>
            <p:spPr>
              <a:xfrm>
                <a:off x="2515721" y="762000"/>
                <a:ext cx="2287019" cy="381000"/>
              </a:xfrm>
              <a:prstGeom prst="accentBorderCallout1">
                <a:avLst>
                  <a:gd name="adj1" fmla="val 50750"/>
                  <a:gd name="adj2" fmla="val -811"/>
                  <a:gd name="adj3" fmla="val -45233"/>
                  <a:gd name="adj4" fmla="val 31274"/>
                </a:avLst>
              </a:prstGeom>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zh-TW" sz="800" kern="0">
                    <a:ea typeface="新細明體"/>
                    <a:cs typeface="ヒラギノ明朝 ProN W6"/>
                  </a:rPr>
                  <a:t>階段</a:t>
                </a:r>
                <a:r>
                  <a:rPr lang="en-US" sz="800" kern="0">
                    <a:ea typeface="新細明體"/>
                    <a:cs typeface="ヒラギノ明朝 ProN W6"/>
                  </a:rPr>
                  <a:t>1-3</a:t>
                </a:r>
                <a:r>
                  <a:rPr lang="zh-TW" sz="800" kern="0">
                    <a:ea typeface="新細明體"/>
                    <a:cs typeface="ヒラギノ明朝 ProN W6"/>
                  </a:rPr>
                  <a:t>教師帶學生閱讀單一文本、找不同觀點</a:t>
                </a:r>
                <a:endParaRPr lang="zh-TW" sz="1200" kern="100">
                  <a:ea typeface="新細明體"/>
                  <a:cs typeface="Times New Roman"/>
                </a:endParaRPr>
              </a:p>
              <a:p>
                <a:pPr>
                  <a:spcAft>
                    <a:spcPts val="0"/>
                  </a:spcAft>
                  <a:defRPr/>
                </a:pPr>
                <a:r>
                  <a:rPr lang="en-US" sz="800" kern="0">
                    <a:latin typeface="新細明體"/>
                    <a:ea typeface="新細明體"/>
                    <a:cs typeface="Times New Roman"/>
                  </a:rPr>
                  <a:t> </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cxnSp>
            <p:nvCxnSpPr>
              <p:cNvPr id="14" name="直線箭頭接點 13"/>
              <p:cNvCxnSpPr/>
              <p:nvPr/>
            </p:nvCxnSpPr>
            <p:spPr>
              <a:xfrm>
                <a:off x="114809" y="380848"/>
                <a:ext cx="50305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文字方塊 14"/>
              <p:cNvSpPr txBox="1"/>
              <p:nvPr/>
            </p:nvSpPr>
            <p:spPr>
              <a:xfrm>
                <a:off x="228447" y="0"/>
                <a:ext cx="686513" cy="38084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zh-TW" sz="800" kern="100">
                    <a:ea typeface="新細明體"/>
                    <a:cs typeface="Times New Roman"/>
                  </a:rPr>
                  <a:t>起始狀態</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sp>
            <p:nvSpPr>
              <p:cNvPr id="16" name="文字方塊 15"/>
              <p:cNvSpPr txBox="1"/>
              <p:nvPr/>
            </p:nvSpPr>
            <p:spPr>
              <a:xfrm>
                <a:off x="4345182" y="0"/>
                <a:ext cx="686513" cy="38084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zh-TW" sz="800" kern="100">
                    <a:ea typeface="新細明體"/>
                    <a:cs typeface="Times New Roman"/>
                  </a:rPr>
                  <a:t>終點目標</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sp>
            <p:nvSpPr>
              <p:cNvPr id="17" name="直線圖說文字 1 (加上框線和強調線) 16"/>
              <p:cNvSpPr/>
              <p:nvPr/>
            </p:nvSpPr>
            <p:spPr>
              <a:xfrm>
                <a:off x="2973124" y="1905000"/>
                <a:ext cx="2287019" cy="381000"/>
              </a:xfrm>
              <a:prstGeom prst="accentBorderCallout1">
                <a:avLst>
                  <a:gd name="adj1" fmla="val 50750"/>
                  <a:gd name="adj2" fmla="val -811"/>
                  <a:gd name="adj3" fmla="val -354567"/>
                  <a:gd name="adj4" fmla="val 28536"/>
                </a:avLst>
              </a:prstGeom>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zh-TW" sz="800" kern="0">
                    <a:ea typeface="新細明體"/>
                    <a:cs typeface="ヒラギノ明朝 ProN W6"/>
                  </a:rPr>
                  <a:t>階段</a:t>
                </a:r>
                <a:r>
                  <a:rPr lang="en-US" sz="800" kern="0">
                    <a:ea typeface="新細明體"/>
                    <a:cs typeface="ヒラギノ明朝 ProN W6"/>
                  </a:rPr>
                  <a:t>1-4</a:t>
                </a:r>
                <a:r>
                  <a:rPr lang="zh-TW" sz="800" kern="0">
                    <a:ea typeface="新細明體"/>
                    <a:cs typeface="ヒラギノ明朝 ProN W6"/>
                  </a:rPr>
                  <a:t>教師帶學生閱讀主題文本、找不同觀點</a:t>
                </a:r>
                <a:endParaRPr lang="zh-TW" sz="1200" kern="100">
                  <a:ea typeface="新細明體"/>
                  <a:cs typeface="Times New Roman"/>
                </a:endParaRPr>
              </a:p>
              <a:p>
                <a:pPr>
                  <a:spcAft>
                    <a:spcPts val="0"/>
                  </a:spcAft>
                  <a:defRPr/>
                </a:pPr>
                <a:r>
                  <a:rPr lang="en-US" sz="800" kern="0">
                    <a:latin typeface="新細明體"/>
                    <a:ea typeface="新細明體"/>
                    <a:cs typeface="Times New Roman"/>
                  </a:rPr>
                  <a:t> </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cxnSp>
            <p:nvCxnSpPr>
              <p:cNvPr id="18" name="直線箭頭接點 17"/>
              <p:cNvCxnSpPr>
                <a:stCxn id="7" idx="3"/>
                <a:endCxn id="9" idx="1"/>
              </p:cNvCxnSpPr>
              <p:nvPr/>
            </p:nvCxnSpPr>
            <p:spPr>
              <a:xfrm>
                <a:off x="1028598" y="571855"/>
                <a:ext cx="80132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直線圖說文字 1 (加上框線和強調線) 18"/>
              <p:cNvSpPr/>
              <p:nvPr/>
            </p:nvSpPr>
            <p:spPr>
              <a:xfrm>
                <a:off x="914807" y="1905000"/>
                <a:ext cx="1829615" cy="381000"/>
              </a:xfrm>
              <a:prstGeom prst="accentBorderCallout1">
                <a:avLst>
                  <a:gd name="adj1" fmla="val 50750"/>
                  <a:gd name="adj2" fmla="val -811"/>
                  <a:gd name="adj3" fmla="val -340167"/>
                  <a:gd name="adj4" fmla="val 31312"/>
                </a:avLst>
              </a:prstGeom>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zh-TW" sz="800" kern="0">
                    <a:ea typeface="新細明體"/>
                    <a:cs typeface="ヒラギノ明朝 ProN W6"/>
                  </a:rPr>
                  <a:t>階段</a:t>
                </a:r>
                <a:r>
                  <a:rPr lang="en-US" sz="800" kern="0">
                    <a:ea typeface="新細明體"/>
                    <a:cs typeface="ヒラギノ明朝 ProN W6"/>
                  </a:rPr>
                  <a:t>1-2</a:t>
                </a:r>
                <a:r>
                  <a:rPr lang="zh-TW" sz="800" kern="0">
                    <a:ea typeface="新細明體"/>
                    <a:cs typeface="ヒラギノ明朝 ProN W6"/>
                  </a:rPr>
                  <a:t>教師帶學生找觀點</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grpSp>
        <p:sp>
          <p:nvSpPr>
            <p:cNvPr id="6" name="直線圖說文字 1 (加上框線和強調線) 5"/>
            <p:cNvSpPr/>
            <p:nvPr/>
          </p:nvSpPr>
          <p:spPr>
            <a:xfrm>
              <a:off x="457200" y="1016000"/>
              <a:ext cx="1943100" cy="635000"/>
            </a:xfrm>
            <a:prstGeom prst="accentBorderCallout1">
              <a:avLst>
                <a:gd name="adj1" fmla="val 50750"/>
                <a:gd name="adj2" fmla="val -811"/>
                <a:gd name="adj3" fmla="val 52367"/>
                <a:gd name="adj4" fmla="val -2732"/>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zh-TW" sz="800" kern="0">
                  <a:ea typeface="新細明體"/>
                  <a:cs typeface="ヒラギノ明朝 ProN W6"/>
                </a:rPr>
                <a:t>階段</a:t>
              </a:r>
              <a:r>
                <a:rPr lang="en-US" sz="800" kern="0">
                  <a:ea typeface="新細明體"/>
                  <a:cs typeface="ヒラギノ明朝 ProN W6"/>
                </a:rPr>
                <a:t>2-1</a:t>
              </a:r>
              <a:r>
                <a:rPr lang="zh-TW" sz="800" kern="0">
                  <a:ea typeface="新細明體"/>
                  <a:cs typeface="ヒラギノ明朝 ProN W6"/>
                </a:rPr>
                <a:t>教學生如何根據明顯觀點思索重要訊息、訊息間的關係</a:t>
              </a:r>
              <a:r>
                <a:rPr lang="en-US" sz="800" kern="0">
                  <a:ea typeface="新細明體"/>
                  <a:cs typeface="ヒラギノ明朝 ProN W6"/>
                </a:rPr>
                <a:t>…</a:t>
              </a:r>
              <a:endParaRPr lang="zh-TW" sz="1200" kern="100">
                <a:ea typeface="新細明體"/>
                <a:cs typeface="Times New Roman"/>
              </a:endParaRPr>
            </a:p>
            <a:p>
              <a:pPr algn="ctr">
                <a:spcAft>
                  <a:spcPts val="0"/>
                </a:spcAft>
                <a:defRPr/>
              </a:pPr>
              <a:r>
                <a:rPr lang="en-US" sz="1000" kern="100">
                  <a:ea typeface="新細明體"/>
                  <a:cs typeface="Times New Roman"/>
                </a:rPr>
                <a:t> </a:t>
              </a:r>
              <a:endParaRPr lang="zh-TW" sz="1200" kern="100">
                <a:ea typeface="新細明體"/>
                <a:cs typeface="Times New Roman"/>
              </a:endParaRPr>
            </a:p>
          </p:txBody>
        </p:sp>
      </p:grpSp>
    </p:spTree>
    <p:extLst>
      <p:ext uri="{BB962C8B-B14F-4D97-AF65-F5344CB8AC3E}">
        <p14:creationId xmlns:p14="http://schemas.microsoft.com/office/powerpoint/2010/main" val="18576868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標題 2"/>
          <p:cNvSpPr>
            <a:spLocks noGrp="1"/>
          </p:cNvSpPr>
          <p:nvPr>
            <p:ph type="title"/>
          </p:nvPr>
        </p:nvSpPr>
        <p:spPr/>
        <p:txBody>
          <a:bodyPr/>
          <a:lstStyle/>
          <a:p>
            <a:pPr eaLnBrk="1" hangingPunct="1"/>
            <a:r>
              <a:rPr lang="zh-TW" altLang="en-US" dirty="0" smtClean="0">
                <a:latin typeface="Georgia" charset="0"/>
                <a:ea typeface="微軟正黑體" charset="0"/>
              </a:rPr>
              <a:t>相關資源</a:t>
            </a:r>
            <a:r>
              <a:rPr kumimoji="0" lang="zh-TW" altLang="en-US" dirty="0" smtClean="0">
                <a:latin typeface="Georgia" charset="0"/>
                <a:ea typeface="微軟正黑體" charset="0"/>
              </a:rPr>
              <a:t>的介紹與</a:t>
            </a:r>
            <a:r>
              <a:rPr lang="zh-TW" altLang="en-US" dirty="0" smtClean="0">
                <a:latin typeface="Georgia" charset="0"/>
                <a:ea typeface="微軟正黑體" charset="0"/>
              </a:rPr>
              <a:t>找尋</a:t>
            </a:r>
            <a:endParaRPr kumimoji="0" lang="zh-TW" altLang="en-US" dirty="0">
              <a:latin typeface="Georgia" charset="0"/>
              <a:ea typeface="微軟正黑體" charset="0"/>
            </a:endParaRPr>
          </a:p>
        </p:txBody>
      </p:sp>
      <p:sp>
        <p:nvSpPr>
          <p:cNvPr id="6" name="標題 1"/>
          <p:cNvSpPr txBox="1">
            <a:spLocks/>
          </p:cNvSpPr>
          <p:nvPr/>
        </p:nvSpPr>
        <p:spPr>
          <a:xfrm>
            <a:off x="467544" y="4293096"/>
            <a:ext cx="8534400" cy="758825"/>
          </a:xfrm>
          <a:prstGeom prst="rect">
            <a:avLst/>
          </a:prstGeom>
        </p:spPr>
        <p:txBody>
          <a:bodyPr anchor="b">
            <a:normAutofit/>
          </a:bodyPr>
          <a:lstStyle/>
          <a:p>
            <a:pPr algn="just" fontAlgn="auto">
              <a:spcAft>
                <a:spcPts val="0"/>
              </a:spcAft>
              <a:defRPr/>
            </a:pPr>
            <a:endParaRPr kumimoji="0" lang="zh-TW" altLang="en-US" sz="3300" dirty="0">
              <a:solidFill>
                <a:schemeClr val="tx2">
                  <a:lumMod val="75000"/>
                </a:schemeClr>
              </a:solidFill>
              <a:latin typeface="+mj-lt"/>
              <a:ea typeface="+mj-ea"/>
              <a:cs typeface="+mj-cs"/>
            </a:endParaRPr>
          </a:p>
        </p:txBody>
      </p:sp>
    </p:spTree>
    <p:extLst>
      <p:ext uri="{BB962C8B-B14F-4D97-AF65-F5344CB8AC3E}">
        <p14:creationId xmlns:p14="http://schemas.microsoft.com/office/powerpoint/2010/main" val="38345253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smtClean="0"/>
              <a:t>參考： </a:t>
            </a:r>
            <a:r>
              <a:rPr lang="en-US" altLang="zh-TW" dirty="0" smtClean="0"/>
              <a:t>PIRLS</a:t>
            </a:r>
            <a:r>
              <a:rPr lang="zh-TW" altLang="en-US" dirty="0" smtClean="0"/>
              <a:t>試題、</a:t>
            </a:r>
            <a:r>
              <a:rPr lang="en-US" altLang="zh-TW" dirty="0" smtClean="0"/>
              <a:t>PISA</a:t>
            </a:r>
            <a:r>
              <a:rPr lang="zh-TW" altLang="en-US" dirty="0" smtClean="0"/>
              <a:t>試題</a:t>
            </a:r>
            <a:endParaRPr lang="zh-TW" altLang="en-US" dirty="0"/>
          </a:p>
        </p:txBody>
      </p:sp>
      <p:sp>
        <p:nvSpPr>
          <p:cNvPr id="27651" name="內容版面配置區 2"/>
          <p:cNvSpPr>
            <a:spLocks noGrp="1"/>
          </p:cNvSpPr>
          <p:nvPr>
            <p:ph sz="quarter" idx="1"/>
          </p:nvPr>
        </p:nvSpPr>
        <p:spPr>
          <a:xfrm>
            <a:off x="301625" y="1527175"/>
            <a:ext cx="8504238" cy="4926013"/>
          </a:xfrm>
        </p:spPr>
        <p:txBody>
          <a:bodyPr/>
          <a:lstStyle/>
          <a:p>
            <a:r>
              <a:rPr lang="en-US" altLang="zh-TW" sz="2800" smtClean="0">
                <a:cs typeface="Times New Roman" pitchFamily="18" charset="0"/>
              </a:rPr>
              <a:t>PIRLS</a:t>
            </a:r>
            <a:r>
              <a:rPr lang="zh-TW" altLang="en-US" sz="2800" smtClean="0">
                <a:cs typeface="Times New Roman" pitchFamily="18" charset="0"/>
              </a:rPr>
              <a:t>試題</a:t>
            </a:r>
            <a:endParaRPr lang="en-US" altLang="zh-TW" sz="2800" smtClean="0">
              <a:cs typeface="Times New Roman" pitchFamily="18" charset="0"/>
            </a:endParaRPr>
          </a:p>
          <a:p>
            <a:r>
              <a:rPr lang="zh-TW" altLang="en-US" sz="2800" smtClean="0">
                <a:cs typeface="Times New Roman" pitchFamily="18" charset="0"/>
              </a:rPr>
              <a:t> ＜倒立的老鼠＞ </a:t>
            </a:r>
            <a:endParaRPr lang="en-US" altLang="zh-TW" sz="2800" smtClean="0">
              <a:cs typeface="Times New Roman" pitchFamily="18" charset="0"/>
            </a:endParaRPr>
          </a:p>
          <a:p>
            <a:r>
              <a:rPr lang="en-US" altLang="zh-TW" sz="2800" smtClean="0">
                <a:cs typeface="Times New Roman" pitchFamily="18" charset="0"/>
                <a:hlinkClick r:id="rId3"/>
              </a:rPr>
              <a:t>http://140.115.78.41/PIRSL_Texts/Mice_C.pdf</a:t>
            </a:r>
            <a:endParaRPr lang="en-US" altLang="zh-TW" sz="2800" smtClean="0">
              <a:cs typeface="Times New Roman" pitchFamily="18" charset="0"/>
            </a:endParaRPr>
          </a:p>
          <a:p>
            <a:r>
              <a:rPr lang="zh-TW" altLang="en-US" sz="2800" smtClean="0">
                <a:cs typeface="Times New Roman" pitchFamily="18" charset="0"/>
              </a:rPr>
              <a:t> ＜尋找食物＞ </a:t>
            </a:r>
            <a:endParaRPr lang="zh-TW" altLang="en-US" sz="2800" smtClean="0"/>
          </a:p>
          <a:p>
            <a:r>
              <a:rPr lang="en-US" altLang="zh-TW" sz="2800" smtClean="0">
                <a:hlinkClick r:id="rId4"/>
              </a:rPr>
              <a:t>http://140.115.78.41/PIRSL_Texts/Food_C.pdf</a:t>
            </a:r>
            <a:endParaRPr lang="en-US" altLang="zh-TW" sz="2800" smtClean="0"/>
          </a:p>
          <a:p>
            <a:endParaRPr lang="en-US" altLang="zh-TW" sz="2800" smtClean="0">
              <a:cs typeface="Times New Roman" pitchFamily="18" charset="0"/>
            </a:endParaRPr>
          </a:p>
          <a:p>
            <a:r>
              <a:rPr lang="en-US" altLang="zh-TW" sz="2800" smtClean="0">
                <a:cs typeface="Times New Roman" pitchFamily="18" charset="0"/>
              </a:rPr>
              <a:t>PISA</a:t>
            </a:r>
            <a:r>
              <a:rPr lang="zh-TW" altLang="en-US" sz="2800" smtClean="0">
                <a:cs typeface="Times New Roman" pitchFamily="18" charset="0"/>
              </a:rPr>
              <a:t>試題</a:t>
            </a:r>
            <a:endParaRPr lang="en-US" altLang="zh-TW" sz="2800" smtClean="0">
              <a:cs typeface="Times New Roman" pitchFamily="18" charset="0"/>
            </a:endParaRPr>
          </a:p>
          <a:p>
            <a:r>
              <a:rPr lang="en-US" altLang="zh-TW" sz="2800" smtClean="0">
                <a:cs typeface="Times New Roman" pitchFamily="18" charset="0"/>
                <a:hlinkClick r:id="rId5"/>
              </a:rPr>
              <a:t>http://pisa.nutn.edu.tw/download/sample_papers/Reading_Relitem_TWN-ch.pdf</a:t>
            </a:r>
            <a:endParaRPr lang="en-US" altLang="zh-TW" sz="2800" smtClean="0">
              <a:cs typeface="Times New Roman" pitchFamily="18" charset="0"/>
            </a:endParaRPr>
          </a:p>
          <a:p>
            <a:endParaRPr lang="zh-TW" altLang="en-US" smtClean="0"/>
          </a:p>
        </p:txBody>
      </p:sp>
    </p:spTree>
    <p:extLst>
      <p:ext uri="{BB962C8B-B14F-4D97-AF65-F5344CB8AC3E}">
        <p14:creationId xmlns:p14="http://schemas.microsoft.com/office/powerpoint/2010/main" val="13693056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kumimoji="0" lang="zh-TW" altLang="en-US" dirty="0" smtClean="0">
                <a:cs typeface="+mj-cs"/>
              </a:rPr>
              <a:t>資源： </a:t>
            </a:r>
            <a:r>
              <a:rPr kumimoji="0" lang="en-US" altLang="zh-TW" dirty="0" smtClean="0">
                <a:cs typeface="+mj-cs"/>
              </a:rPr>
              <a:t>《</a:t>
            </a:r>
            <a:r>
              <a:rPr kumimoji="0" lang="zh-TW" altLang="en-US" dirty="0" smtClean="0">
                <a:cs typeface="+mj-cs"/>
              </a:rPr>
              <a:t>問好問題</a:t>
            </a:r>
            <a:r>
              <a:rPr kumimoji="0" lang="en-US" altLang="zh-TW" dirty="0" smtClean="0">
                <a:cs typeface="+mj-cs"/>
              </a:rPr>
              <a:t>》</a:t>
            </a:r>
            <a:endParaRPr kumimoji="0" lang="zh-TW" altLang="en-US" dirty="0">
              <a:cs typeface="+mj-cs"/>
            </a:endParaRPr>
          </a:p>
        </p:txBody>
      </p:sp>
      <p:sp>
        <p:nvSpPr>
          <p:cNvPr id="14340" name="內容版面配置區 2"/>
          <p:cNvSpPr txBox="1">
            <a:spLocks/>
          </p:cNvSpPr>
          <p:nvPr/>
        </p:nvSpPr>
        <p:spPr bwMode="auto">
          <a:xfrm>
            <a:off x="4716463" y="1557338"/>
            <a:ext cx="4125912" cy="4613275"/>
          </a:xfrm>
          <a:prstGeom prst="rect">
            <a:avLst/>
          </a:prstGeom>
          <a:noFill/>
          <a:ln w="9525">
            <a:noFill/>
            <a:miter lim="800000"/>
            <a:headEnd/>
            <a:tailEnd/>
          </a:ln>
        </p:spPr>
        <p:txBody>
          <a:bodyPr/>
          <a:lstStyle/>
          <a:p>
            <a:pPr marL="273050" indent="-273050" eaLnBrk="0" hangingPunct="0">
              <a:spcBef>
                <a:spcPct val="20000"/>
              </a:spcBef>
              <a:buClr>
                <a:schemeClr val="accent1"/>
              </a:buClr>
              <a:buSzPct val="85000"/>
              <a:buFont typeface="Wingdings 2" pitchFamily="18" charset="2"/>
              <a:buChar char=""/>
              <a:defRPr/>
            </a:pPr>
            <a:endParaRPr kumimoji="0" lang="en-US" altLang="zh-TW" sz="2700" b="0" dirty="0">
              <a:latin typeface="微軟正黑體" pitchFamily="34" charset="-120"/>
              <a:ea typeface="微軟正黑體" pitchFamily="34" charset="-120"/>
              <a:cs typeface="+mn-cs"/>
            </a:endParaRPr>
          </a:p>
          <a:p>
            <a:pPr>
              <a:defRPr/>
            </a:pPr>
            <a:r>
              <a:rPr lang="zh-TW" altLang="en-US" sz="2000" dirty="0">
                <a:latin typeface="微軟正黑體" pitchFamily="34" charset="-120"/>
                <a:ea typeface="微軟正黑體" pitchFamily="34" charset="-120"/>
                <a:cs typeface="+mn-cs"/>
              </a:rPr>
              <a:t>指導：</a:t>
            </a:r>
            <a:r>
              <a:rPr lang="zh-TW" altLang="en-US" sz="2000" dirty="0">
                <a:latin typeface="微軟正黑體" pitchFamily="34" charset="-120"/>
                <a:ea typeface="微軟正黑體" pitchFamily="34" charset="-120"/>
                <a:cs typeface="+mn-cs"/>
                <a:hlinkClick r:id="rId3"/>
              </a:rPr>
              <a:t>柯華葳教授</a:t>
            </a:r>
            <a:endParaRPr lang="en-US" altLang="zh-TW" sz="2000" dirty="0">
              <a:latin typeface="微軟正黑體" pitchFamily="34" charset="-120"/>
              <a:ea typeface="微軟正黑體" pitchFamily="34" charset="-120"/>
              <a:cs typeface="+mn-cs"/>
            </a:endParaRPr>
          </a:p>
          <a:p>
            <a:pPr>
              <a:defRPr/>
            </a:pPr>
            <a:endParaRPr lang="en-US" altLang="zh-TW" sz="2000" dirty="0">
              <a:latin typeface="微軟正黑體" pitchFamily="34" charset="-120"/>
              <a:ea typeface="微軟正黑體" pitchFamily="34" charset="-120"/>
              <a:cs typeface="+mn-cs"/>
            </a:endParaRPr>
          </a:p>
          <a:p>
            <a:pPr>
              <a:defRPr/>
            </a:pPr>
            <a:r>
              <a:rPr lang="zh-TW" altLang="en-US" sz="2000" dirty="0">
                <a:latin typeface="微軟正黑體" pitchFamily="34" charset="-120"/>
                <a:ea typeface="微軟正黑體" pitchFamily="34" charset="-120"/>
                <a:cs typeface="+mn-cs"/>
              </a:rPr>
              <a:t>作者：</a:t>
            </a:r>
            <a:r>
              <a:rPr lang="zh-TW" altLang="en-US" sz="2000" dirty="0">
                <a:latin typeface="微軟正黑體" pitchFamily="34" charset="-120"/>
                <a:ea typeface="微軟正黑體" pitchFamily="34" charset="-120"/>
                <a:cs typeface="+mn-cs"/>
                <a:hlinkClick r:id="rId4"/>
              </a:rPr>
              <a:t>陳欣希、柯雅卿、周育如、陳明蕾、游婷雅</a:t>
            </a:r>
            <a:r>
              <a:rPr lang="zh-TW" altLang="en-US" sz="2000" dirty="0">
                <a:latin typeface="微軟正黑體" pitchFamily="34" charset="-120"/>
                <a:ea typeface="微軟正黑體" pitchFamily="34" charset="-120"/>
                <a:cs typeface="+mn-cs"/>
              </a:rPr>
              <a:t> </a:t>
            </a:r>
            <a:endParaRPr lang="en-US" altLang="zh-TW" sz="2000" dirty="0">
              <a:latin typeface="微軟正黑體" pitchFamily="34" charset="-120"/>
              <a:ea typeface="微軟正黑體" pitchFamily="34" charset="-120"/>
              <a:cs typeface="+mn-cs"/>
            </a:endParaRPr>
          </a:p>
          <a:p>
            <a:pPr>
              <a:defRPr/>
            </a:pPr>
            <a:endParaRPr lang="zh-TW" altLang="en-US" sz="2000" dirty="0">
              <a:latin typeface="微軟正黑體" pitchFamily="34" charset="-120"/>
              <a:ea typeface="微軟正黑體" pitchFamily="34" charset="-120"/>
              <a:cs typeface="+mn-cs"/>
            </a:endParaRPr>
          </a:p>
          <a:p>
            <a:pPr>
              <a:defRPr/>
            </a:pPr>
            <a:r>
              <a:rPr lang="zh-TW" altLang="en-US" sz="2000" dirty="0">
                <a:latin typeface="微軟正黑體" pitchFamily="34" charset="-120"/>
                <a:ea typeface="微軟正黑體" pitchFamily="34" charset="-120"/>
                <a:cs typeface="+mn-cs"/>
              </a:rPr>
              <a:t>出版社：</a:t>
            </a:r>
            <a:r>
              <a:rPr lang="zh-TW" altLang="en-US" sz="2000" dirty="0">
                <a:latin typeface="微軟正黑體" pitchFamily="34" charset="-120"/>
                <a:ea typeface="微軟正黑體" pitchFamily="34" charset="-120"/>
                <a:cs typeface="+mn-cs"/>
                <a:hlinkClick r:id="rId3"/>
              </a:rPr>
              <a:t>天衛文化</a:t>
            </a:r>
            <a:r>
              <a:rPr lang="zh-TW" altLang="en-US" sz="2000" dirty="0">
                <a:latin typeface="微軟正黑體" pitchFamily="34" charset="-120"/>
                <a:ea typeface="微軟正黑體" pitchFamily="34" charset="-120"/>
                <a:cs typeface="+mn-cs"/>
              </a:rPr>
              <a:t> </a:t>
            </a:r>
            <a:endParaRPr lang="en-US" altLang="zh-TW" sz="2000" dirty="0">
              <a:latin typeface="微軟正黑體" pitchFamily="34" charset="-120"/>
              <a:ea typeface="微軟正黑體" pitchFamily="34" charset="-120"/>
              <a:cs typeface="+mn-cs"/>
            </a:endParaRPr>
          </a:p>
          <a:p>
            <a:pPr>
              <a:defRPr/>
            </a:pPr>
            <a:endParaRPr lang="en-US" altLang="zh-TW" sz="2000" dirty="0">
              <a:latin typeface="微軟正黑體" pitchFamily="34" charset="-120"/>
              <a:ea typeface="微軟正黑體" pitchFamily="34" charset="-120"/>
              <a:cs typeface="+mn-cs"/>
            </a:endParaRPr>
          </a:p>
          <a:p>
            <a:pPr>
              <a:defRPr/>
            </a:pPr>
            <a:r>
              <a:rPr lang="en-US" altLang="zh-TW" sz="2000" dirty="0">
                <a:latin typeface="微軟正黑體" pitchFamily="34" charset="-120"/>
                <a:ea typeface="微軟正黑體" pitchFamily="34" charset="-120"/>
                <a:cs typeface="+mn-cs"/>
                <a:hlinkClick r:id="rId4"/>
              </a:rPr>
              <a:t>http://www.books.com.tw/exep/prod/booksfile.php?item=0010513641</a:t>
            </a:r>
            <a:endParaRPr lang="en-US" altLang="zh-TW" sz="2000" dirty="0">
              <a:latin typeface="微軟正黑體" pitchFamily="34" charset="-120"/>
              <a:ea typeface="微軟正黑體" pitchFamily="34" charset="-120"/>
              <a:cs typeface="+mn-cs"/>
            </a:endParaRPr>
          </a:p>
          <a:p>
            <a:pPr>
              <a:defRPr/>
            </a:pPr>
            <a:endParaRPr lang="zh-TW" altLang="en-US" sz="2000" dirty="0">
              <a:latin typeface="微軟正黑體" pitchFamily="34" charset="-120"/>
              <a:ea typeface="微軟正黑體" pitchFamily="34" charset="-120"/>
              <a:cs typeface="+mn-cs"/>
            </a:endParaRPr>
          </a:p>
        </p:txBody>
      </p:sp>
      <p:pic>
        <p:nvPicPr>
          <p:cNvPr id="77827" name="內容版面配置區 5" descr="image123.jpg"/>
          <p:cNvPicPr>
            <a:picLocks noGrp="1" noChangeAspect="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755650" y="1628775"/>
            <a:ext cx="3168650" cy="4216400"/>
          </a:xfrm>
        </p:spPr>
      </p:pic>
    </p:spTree>
    <p:extLst>
      <p:ext uri="{BB962C8B-B14F-4D97-AF65-F5344CB8AC3E}">
        <p14:creationId xmlns:p14="http://schemas.microsoft.com/office/powerpoint/2010/main" val="275928147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625" y="228600"/>
            <a:ext cx="8534400" cy="968375"/>
          </a:xfrm>
        </p:spPr>
        <p:txBody>
          <a:bodyPr/>
          <a:lstStyle/>
          <a:p>
            <a:pPr>
              <a:defRPr/>
            </a:pPr>
            <a:r>
              <a:rPr kumimoji="0" lang="zh-TW" altLang="en-US" dirty="0">
                <a:cs typeface="+mj-cs"/>
              </a:rPr>
              <a:t>資源</a:t>
            </a:r>
            <a:r>
              <a:rPr kumimoji="0" lang="zh-TW" altLang="en-US" dirty="0" smtClean="0">
                <a:cs typeface="+mj-cs"/>
              </a:rPr>
              <a:t>：</a:t>
            </a:r>
            <a:r>
              <a:rPr kumimoji="0" lang="en-US" altLang="zh-TW" dirty="0" smtClean="0">
                <a:cs typeface="+mj-cs"/>
              </a:rPr>
              <a:t>《</a:t>
            </a:r>
            <a:r>
              <a:rPr kumimoji="0" lang="zh-TW" altLang="en-US" dirty="0" smtClean="0">
                <a:cs typeface="+mj-cs"/>
              </a:rPr>
              <a:t>閱讀理解文章與試題範例</a:t>
            </a:r>
            <a:r>
              <a:rPr kumimoji="0" lang="en-US" altLang="zh-TW" dirty="0">
                <a:cs typeface="+mj-cs"/>
              </a:rPr>
              <a:t>》</a:t>
            </a:r>
            <a:br>
              <a:rPr kumimoji="0" lang="en-US" altLang="zh-TW" dirty="0">
                <a:cs typeface="+mj-cs"/>
              </a:rPr>
            </a:br>
            <a:r>
              <a:rPr kumimoji="0" lang="en-US" altLang="zh-TW" sz="2000" dirty="0">
                <a:cs typeface="+mj-cs"/>
              </a:rPr>
              <a:t>http://</a:t>
            </a:r>
            <a:r>
              <a:rPr kumimoji="0" lang="en-US" altLang="zh-TW" sz="2000" dirty="0" err="1">
                <a:cs typeface="+mj-cs"/>
              </a:rPr>
              <a:t>blog.roodo.com</a:t>
            </a:r>
            <a:r>
              <a:rPr kumimoji="0" lang="en-US" altLang="zh-TW" sz="2000" dirty="0">
                <a:cs typeface="+mj-cs"/>
              </a:rPr>
              <a:t>/</a:t>
            </a:r>
            <a:r>
              <a:rPr kumimoji="0" lang="en-US" altLang="zh-TW" sz="2000" dirty="0" err="1">
                <a:cs typeface="+mj-cs"/>
              </a:rPr>
              <a:t>readnews</a:t>
            </a:r>
            <a:r>
              <a:rPr kumimoji="0" lang="en-US" altLang="zh-TW" sz="2000" dirty="0">
                <a:cs typeface="+mj-cs"/>
              </a:rPr>
              <a:t>/archives/cat_930213.</a:t>
            </a:r>
            <a:r>
              <a:rPr kumimoji="0" lang="en-US" altLang="zh-TW" sz="2000" dirty="0" smtClean="0">
                <a:cs typeface="+mj-cs"/>
              </a:rPr>
              <a:t>html</a:t>
            </a:r>
            <a:endParaRPr kumimoji="0" lang="zh-TW" altLang="en-US" sz="2000" dirty="0">
              <a:cs typeface="+mj-cs"/>
            </a:endParaRPr>
          </a:p>
        </p:txBody>
      </p:sp>
      <p:pic>
        <p:nvPicPr>
          <p:cNvPr id="76802" name="內容版面配置區 4" descr="DSC00037.jpg"/>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46113" y="1557338"/>
            <a:ext cx="3294062" cy="4541837"/>
          </a:xfrm>
        </p:spPr>
      </p:pic>
      <p:sp>
        <p:nvSpPr>
          <p:cNvPr id="76803" name="內容版面配置區 2"/>
          <p:cNvSpPr txBox="1">
            <a:spLocks/>
          </p:cNvSpPr>
          <p:nvPr/>
        </p:nvSpPr>
        <p:spPr bwMode="auto">
          <a:xfrm>
            <a:off x="4716463" y="1557338"/>
            <a:ext cx="4125912"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pPr eaLnBrk="0" hangingPunct="0">
              <a:spcBef>
                <a:spcPct val="20000"/>
              </a:spcBef>
              <a:buClr>
                <a:schemeClr val="accent1"/>
              </a:buClr>
              <a:buSzPct val="85000"/>
              <a:buFont typeface="Wingdings 2" charset="0"/>
              <a:buChar char=""/>
            </a:pPr>
            <a:endParaRPr kumimoji="0" lang="en-US" altLang="zh-TW" sz="2700" b="0">
              <a:latin typeface="微軟正黑體" charset="0"/>
              <a:ea typeface="微軟正黑體" charset="0"/>
              <a:cs typeface="微軟正黑體" charset="0"/>
            </a:endParaRPr>
          </a:p>
          <a:p>
            <a:pPr eaLnBrk="0" hangingPunct="0">
              <a:spcBef>
                <a:spcPct val="20000"/>
              </a:spcBef>
              <a:buClr>
                <a:schemeClr val="accent1"/>
              </a:buClr>
              <a:buSzPct val="85000"/>
              <a:buFont typeface="Wingdings 2" charset="0"/>
              <a:buChar char=""/>
            </a:pPr>
            <a:r>
              <a:rPr kumimoji="0" lang="zh-TW" altLang="en-US" sz="2700" b="0">
                <a:latin typeface="微軟正黑體" charset="0"/>
                <a:ea typeface="微軟正黑體" charset="0"/>
                <a:cs typeface="微軟正黑體" charset="0"/>
              </a:rPr>
              <a:t>工作小組</a:t>
            </a:r>
            <a:endParaRPr kumimoji="0" lang="en-US" altLang="zh-TW" sz="2700" b="0">
              <a:latin typeface="微軟正黑體" charset="0"/>
              <a:ea typeface="微軟正黑體" charset="0"/>
              <a:cs typeface="微軟正黑體" charset="0"/>
            </a:endParaRPr>
          </a:p>
          <a:p>
            <a:pPr eaLnBrk="0" hangingPunct="0">
              <a:spcBef>
                <a:spcPct val="20000"/>
              </a:spcBef>
              <a:buClr>
                <a:schemeClr val="accent1"/>
              </a:buClr>
              <a:buSzPct val="85000"/>
              <a:buFont typeface="Wingdings 2" charset="0"/>
              <a:buChar char=""/>
            </a:pPr>
            <a:r>
              <a:rPr kumimoji="0" lang="zh-TW" altLang="en-US" sz="2000" b="0">
                <a:latin typeface="微軟正黑體" charset="0"/>
                <a:ea typeface="微軟正黑體" charset="0"/>
                <a:cs typeface="微軟正黑體" charset="0"/>
              </a:rPr>
              <a:t>　新北市秀朗國小　潘慶輝校長</a:t>
            </a:r>
            <a:endParaRPr kumimoji="0" lang="en-US" altLang="zh-TW" sz="2000" b="0">
              <a:latin typeface="微軟正黑體" charset="0"/>
              <a:ea typeface="微軟正黑體" charset="0"/>
              <a:cs typeface="微軟正黑體" charset="0"/>
            </a:endParaRPr>
          </a:p>
          <a:p>
            <a:pPr eaLnBrk="0" hangingPunct="0">
              <a:spcBef>
                <a:spcPct val="20000"/>
              </a:spcBef>
              <a:buClr>
                <a:schemeClr val="accent1"/>
              </a:buClr>
              <a:buSzPct val="85000"/>
              <a:buFont typeface="Wingdings 2" charset="0"/>
              <a:buChar char=""/>
            </a:pPr>
            <a:r>
              <a:rPr kumimoji="0" lang="zh-TW" altLang="en-US" sz="2000" b="0">
                <a:latin typeface="微軟正黑體" charset="0"/>
                <a:ea typeface="微軟正黑體" charset="0"/>
                <a:cs typeface="微軟正黑體" charset="0"/>
              </a:rPr>
              <a:t>　新北市秀朗國小　戴慧茹主任</a:t>
            </a:r>
            <a:endParaRPr kumimoji="0" lang="en-US" altLang="zh-TW" sz="2000" b="0">
              <a:latin typeface="微軟正黑體" charset="0"/>
              <a:ea typeface="微軟正黑體" charset="0"/>
              <a:cs typeface="微軟正黑體" charset="0"/>
            </a:endParaRPr>
          </a:p>
          <a:p>
            <a:pPr eaLnBrk="0" hangingPunct="0">
              <a:spcBef>
                <a:spcPct val="20000"/>
              </a:spcBef>
              <a:buClr>
                <a:schemeClr val="accent1"/>
              </a:buClr>
              <a:buSzPct val="85000"/>
              <a:buFont typeface="Wingdings 2" charset="0"/>
              <a:buChar char=""/>
            </a:pPr>
            <a:endParaRPr kumimoji="0" lang="en-US" altLang="zh-TW" sz="2000" b="0">
              <a:latin typeface="微軟正黑體" charset="0"/>
              <a:ea typeface="微軟正黑體" charset="0"/>
              <a:cs typeface="微軟正黑體" charset="0"/>
            </a:endParaRPr>
          </a:p>
          <a:p>
            <a:pPr eaLnBrk="0" hangingPunct="0">
              <a:spcBef>
                <a:spcPct val="20000"/>
              </a:spcBef>
              <a:buClr>
                <a:schemeClr val="accent1"/>
              </a:buClr>
              <a:buSzPct val="85000"/>
              <a:buFont typeface="Wingdings 2" charset="0"/>
              <a:buChar char=""/>
            </a:pPr>
            <a:r>
              <a:rPr kumimoji="0" lang="zh-TW" altLang="en-US" sz="2700" b="0">
                <a:latin typeface="微軟正黑體" charset="0"/>
                <a:ea typeface="微軟正黑體" charset="0"/>
                <a:cs typeface="微軟正黑體" charset="0"/>
              </a:rPr>
              <a:t>編輯小組</a:t>
            </a:r>
            <a:endParaRPr kumimoji="0" lang="en-US" altLang="zh-TW" sz="2700" b="0">
              <a:latin typeface="微軟正黑體" charset="0"/>
              <a:ea typeface="微軟正黑體" charset="0"/>
              <a:cs typeface="微軟正黑體" charset="0"/>
            </a:endParaRPr>
          </a:p>
          <a:p>
            <a:pPr eaLnBrk="0" hangingPunct="0">
              <a:spcBef>
                <a:spcPct val="20000"/>
              </a:spcBef>
              <a:buClr>
                <a:schemeClr val="accent1"/>
              </a:buClr>
              <a:buSzPct val="85000"/>
              <a:buFont typeface="Wingdings 2" charset="0"/>
              <a:buChar char=""/>
            </a:pPr>
            <a:r>
              <a:rPr kumimoji="0" lang="zh-TW" altLang="en-US" sz="2000" b="0">
                <a:latin typeface="微軟正黑體" charset="0"/>
                <a:ea typeface="微軟正黑體" charset="0"/>
                <a:cs typeface="微軟正黑體" charset="0"/>
              </a:rPr>
              <a:t>　新北市秀朗國小　劉振中老師</a:t>
            </a:r>
            <a:endParaRPr kumimoji="0" lang="en-US" altLang="zh-TW" sz="2000" b="0">
              <a:latin typeface="微軟正黑體" charset="0"/>
              <a:ea typeface="微軟正黑體" charset="0"/>
              <a:cs typeface="微軟正黑體" charset="0"/>
            </a:endParaRPr>
          </a:p>
          <a:p>
            <a:pPr eaLnBrk="0" hangingPunct="0">
              <a:spcBef>
                <a:spcPct val="20000"/>
              </a:spcBef>
              <a:buClr>
                <a:schemeClr val="accent1"/>
              </a:buClr>
              <a:buSzPct val="85000"/>
              <a:buFont typeface="Wingdings 2" charset="0"/>
              <a:buChar char=""/>
            </a:pPr>
            <a:r>
              <a:rPr kumimoji="0" lang="zh-TW" altLang="en-US" sz="2000" b="0">
                <a:latin typeface="微軟正黑體" charset="0"/>
                <a:ea typeface="微軟正黑體" charset="0"/>
                <a:cs typeface="微軟正黑體" charset="0"/>
              </a:rPr>
              <a:t>　台北市南港國小　許育健主任</a:t>
            </a:r>
            <a:endParaRPr kumimoji="0" lang="en-US" altLang="zh-TW" sz="2000" b="0">
              <a:latin typeface="微軟正黑體" charset="0"/>
              <a:ea typeface="微軟正黑體" charset="0"/>
              <a:cs typeface="微軟正黑體" charset="0"/>
            </a:endParaRPr>
          </a:p>
          <a:p>
            <a:pPr eaLnBrk="0" hangingPunct="0">
              <a:spcBef>
                <a:spcPct val="20000"/>
              </a:spcBef>
              <a:buClr>
                <a:schemeClr val="accent1"/>
              </a:buClr>
              <a:buSzPct val="85000"/>
              <a:buFont typeface="Wingdings 2" charset="0"/>
              <a:buChar char=""/>
            </a:pPr>
            <a:r>
              <a:rPr kumimoji="0" lang="zh-TW" altLang="en-US" sz="2000" b="0">
                <a:latin typeface="微軟正黑體" charset="0"/>
                <a:ea typeface="微軟正黑體" charset="0"/>
                <a:cs typeface="微軟正黑體" charset="0"/>
              </a:rPr>
              <a:t>　台北市河堤國小　連瑞琦老師</a:t>
            </a:r>
            <a:endParaRPr kumimoji="0" lang="en-US" altLang="zh-TW" sz="2000" b="0">
              <a:latin typeface="微軟正黑體" charset="0"/>
              <a:ea typeface="微軟正黑體" charset="0"/>
              <a:cs typeface="微軟正黑體" charset="0"/>
            </a:endParaRPr>
          </a:p>
          <a:p>
            <a:pPr eaLnBrk="0" hangingPunct="0">
              <a:spcBef>
                <a:spcPct val="20000"/>
              </a:spcBef>
              <a:buClr>
                <a:schemeClr val="accent1"/>
              </a:buClr>
              <a:buSzPct val="85000"/>
              <a:buFont typeface="Wingdings 2" charset="0"/>
              <a:buChar char=""/>
            </a:pPr>
            <a:r>
              <a:rPr kumimoji="0" lang="zh-TW" altLang="en-US" sz="2000" b="0">
                <a:latin typeface="微軟正黑體" charset="0"/>
                <a:ea typeface="微軟正黑體" charset="0"/>
                <a:cs typeface="微軟正黑體" charset="0"/>
              </a:rPr>
              <a:t>　新北市頂溪國小　林冬菊主任</a:t>
            </a:r>
            <a:endParaRPr kumimoji="0" lang="en-US" altLang="zh-TW" sz="2000" b="0">
              <a:latin typeface="微軟正黑體" charset="0"/>
              <a:ea typeface="微軟正黑體" charset="0"/>
              <a:cs typeface="微軟正黑體" charset="0"/>
            </a:endParaRPr>
          </a:p>
          <a:p>
            <a:pPr eaLnBrk="0" hangingPunct="0">
              <a:spcBef>
                <a:spcPct val="20000"/>
              </a:spcBef>
              <a:buClr>
                <a:schemeClr val="accent1"/>
              </a:buClr>
              <a:buSzPct val="85000"/>
              <a:buFont typeface="Wingdings 2" charset="0"/>
              <a:buChar char=""/>
            </a:pPr>
            <a:r>
              <a:rPr kumimoji="0" lang="zh-TW" altLang="en-US" sz="2000" b="0">
                <a:latin typeface="微軟正黑體" charset="0"/>
                <a:ea typeface="微軟正黑體" charset="0"/>
                <a:cs typeface="微軟正黑體" charset="0"/>
              </a:rPr>
              <a:t>　新北市秀朗國小　吳燕燕老師</a:t>
            </a:r>
            <a:endParaRPr kumimoji="0" lang="en-US" altLang="zh-TW" sz="2000" b="0">
              <a:latin typeface="微軟正黑體" charset="0"/>
              <a:ea typeface="微軟正黑體" charset="0"/>
              <a:cs typeface="微軟正黑體" charset="0"/>
            </a:endParaRPr>
          </a:p>
        </p:txBody>
      </p:sp>
    </p:spTree>
    <p:extLst>
      <p:ext uri="{BB962C8B-B14F-4D97-AF65-F5344CB8AC3E}">
        <p14:creationId xmlns:p14="http://schemas.microsoft.com/office/powerpoint/2010/main" val="37424666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內容版面配置區 4" descr="挑戰閱讀理解力1封面(網).jpg"/>
          <p:cNvPicPr>
            <a:picLocks noGrp="1" noChangeAspect="1"/>
          </p:cNvPicPr>
          <p:nvPr>
            <p:ph sz="half" idx="1"/>
          </p:nvPr>
        </p:nvPicPr>
        <p:blipFill>
          <a:blip r:embed="rId2">
            <a:extLst>
              <a:ext uri="{28A0092B-C50C-407E-A947-70E740481C1C}">
                <a14:useLocalDpi xmlns:a14="http://schemas.microsoft.com/office/drawing/2010/main" val="0"/>
              </a:ext>
            </a:extLst>
          </a:blip>
          <a:srcRect t="6583" b="6583"/>
          <a:stretch>
            <a:fillRect/>
          </a:stretch>
        </p:blipFill>
        <p:spPr>
          <a:xfrm>
            <a:off x="323850" y="1341438"/>
            <a:ext cx="4038600" cy="4681537"/>
          </a:xfrm>
        </p:spPr>
      </p:pic>
      <p:pic>
        <p:nvPicPr>
          <p:cNvPr id="63490" name="內容版面配置區 5" descr="挑戰閱讀理解力1封底(網).jpg"/>
          <p:cNvPicPr>
            <a:picLocks noGrp="1" noChangeAspect="1"/>
          </p:cNvPicPr>
          <p:nvPr>
            <p:ph sz="half" idx="2"/>
          </p:nvPr>
        </p:nvPicPr>
        <p:blipFill>
          <a:blip r:embed="rId3">
            <a:extLst>
              <a:ext uri="{28A0092B-C50C-407E-A947-70E740481C1C}">
                <a14:useLocalDpi xmlns:a14="http://schemas.microsoft.com/office/drawing/2010/main" val="0"/>
              </a:ext>
            </a:extLst>
          </a:blip>
          <a:srcRect t="6503" b="6503"/>
          <a:stretch>
            <a:fillRect/>
          </a:stretch>
        </p:blipFill>
        <p:spPr>
          <a:xfrm>
            <a:off x="4800600" y="1371600"/>
            <a:ext cx="4038600" cy="4681538"/>
          </a:xfrm>
        </p:spPr>
      </p:pic>
      <p:sp>
        <p:nvSpPr>
          <p:cNvPr id="7" name="標題 1"/>
          <p:cNvSpPr>
            <a:spLocks noGrp="1"/>
          </p:cNvSpPr>
          <p:nvPr>
            <p:ph type="title"/>
          </p:nvPr>
        </p:nvSpPr>
        <p:spPr>
          <a:xfrm>
            <a:off x="301625" y="228600"/>
            <a:ext cx="8534400" cy="968375"/>
          </a:xfrm>
        </p:spPr>
        <p:txBody>
          <a:bodyPr/>
          <a:lstStyle/>
          <a:p>
            <a:pPr>
              <a:defRPr/>
            </a:pPr>
            <a:r>
              <a:rPr kumimoji="0" lang="zh-TW" altLang="en-US" dirty="0">
                <a:cs typeface="+mj-cs"/>
              </a:rPr>
              <a:t>資源</a:t>
            </a:r>
            <a:r>
              <a:rPr kumimoji="0" lang="zh-TW" altLang="en-US" dirty="0" smtClean="0">
                <a:cs typeface="+mj-cs"/>
              </a:rPr>
              <a:t>：</a:t>
            </a:r>
            <a:r>
              <a:rPr kumimoji="0" lang="en-US" altLang="zh-TW" dirty="0" smtClean="0">
                <a:cs typeface="+mj-cs"/>
              </a:rPr>
              <a:t>《</a:t>
            </a:r>
            <a:r>
              <a:rPr kumimoji="0" lang="zh-TW" altLang="en-US" dirty="0" smtClean="0">
                <a:cs typeface="+mj-cs"/>
              </a:rPr>
              <a:t>挑戰閱讀理解力</a:t>
            </a:r>
            <a:r>
              <a:rPr kumimoji="0" lang="en-US" altLang="zh-TW" dirty="0" smtClean="0">
                <a:cs typeface="+mj-cs"/>
              </a:rPr>
              <a:t>》</a:t>
            </a:r>
            <a:br>
              <a:rPr kumimoji="0" lang="en-US" altLang="zh-TW" dirty="0" smtClean="0">
                <a:cs typeface="+mj-cs"/>
              </a:rPr>
            </a:br>
            <a:endParaRPr kumimoji="0" lang="zh-TW" altLang="en-US" sz="2000" dirty="0">
              <a:cs typeface="+mj-cs"/>
            </a:endParaRPr>
          </a:p>
        </p:txBody>
      </p:sp>
    </p:spTree>
    <p:extLst>
      <p:ext uri="{BB962C8B-B14F-4D97-AF65-F5344CB8AC3E}">
        <p14:creationId xmlns:p14="http://schemas.microsoft.com/office/powerpoint/2010/main" val="36118691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625" y="228600"/>
            <a:ext cx="8534400" cy="968375"/>
          </a:xfrm>
        </p:spPr>
        <p:txBody>
          <a:bodyPr/>
          <a:lstStyle/>
          <a:p>
            <a:pPr>
              <a:defRPr/>
            </a:pPr>
            <a:r>
              <a:rPr kumimoji="0" lang="zh-TW" altLang="en-US" dirty="0">
                <a:cs typeface="+mj-cs"/>
              </a:rPr>
              <a:t>資源</a:t>
            </a:r>
            <a:r>
              <a:rPr kumimoji="0" lang="zh-TW" altLang="en-US" dirty="0" smtClean="0">
                <a:cs typeface="+mj-cs"/>
              </a:rPr>
              <a:t>：</a:t>
            </a:r>
            <a:r>
              <a:rPr kumimoji="0" lang="en-US" altLang="zh-TW" dirty="0" smtClean="0">
                <a:cs typeface="+mj-cs"/>
              </a:rPr>
              <a:t>《</a:t>
            </a:r>
            <a:r>
              <a:rPr kumimoji="0" lang="zh-TW" altLang="en-US" dirty="0" smtClean="0">
                <a:cs typeface="+mj-cs"/>
              </a:rPr>
              <a:t>閱讀理解</a:t>
            </a:r>
            <a:r>
              <a:rPr lang="zh-TW" altLang="zh-TW" dirty="0"/>
              <a:t>﹣</a:t>
            </a:r>
            <a:r>
              <a:rPr kumimoji="0" lang="zh-TW" altLang="en-US" dirty="0" smtClean="0">
                <a:cs typeface="+mj-cs"/>
              </a:rPr>
              <a:t>問思教學手冊</a:t>
            </a:r>
            <a:r>
              <a:rPr kumimoji="0" lang="en-US" altLang="zh-TW" dirty="0" smtClean="0">
                <a:cs typeface="+mj-cs"/>
              </a:rPr>
              <a:t>》</a:t>
            </a:r>
            <a:endParaRPr kumimoji="0" lang="zh-TW" altLang="en-US" sz="2000" dirty="0">
              <a:cs typeface="+mj-cs"/>
            </a:endParaRPr>
          </a:p>
        </p:txBody>
      </p:sp>
      <p:pic>
        <p:nvPicPr>
          <p:cNvPr id="4" name="內容版面配置區 3" descr="封面.pdf"/>
          <p:cNvPicPr>
            <a:picLocks noGrp="1" noChangeAspect="1"/>
          </p:cNvPicPr>
          <p:nvPr>
            <p:ph sz="quarter" idx="1"/>
          </p:nvPr>
        </p:nvPicPr>
        <p:blipFill>
          <a:blip r:embed="rId3">
            <a:extLst>
              <a:ext uri="{28A0092B-C50C-407E-A947-70E740481C1C}">
                <a14:useLocalDpi xmlns:a14="http://schemas.microsoft.com/office/drawing/2010/main" val="0"/>
              </a:ext>
            </a:extLst>
          </a:blip>
          <a:srcRect t="11084" b="11084"/>
          <a:stretch>
            <a:fillRect/>
          </a:stretch>
        </p:blipFill>
        <p:spPr>
          <a:xfrm>
            <a:off x="395288" y="1557338"/>
            <a:ext cx="8504237" cy="4572000"/>
          </a:xfrm>
        </p:spPr>
      </p:pic>
    </p:spTree>
    <p:extLst>
      <p:ext uri="{BB962C8B-B14F-4D97-AF65-F5344CB8AC3E}">
        <p14:creationId xmlns:p14="http://schemas.microsoft.com/office/powerpoint/2010/main" val="85750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標題 2"/>
          <p:cNvSpPr>
            <a:spLocks noGrp="1"/>
          </p:cNvSpPr>
          <p:nvPr>
            <p:ph type="title"/>
          </p:nvPr>
        </p:nvSpPr>
        <p:spPr/>
        <p:txBody>
          <a:bodyPr/>
          <a:lstStyle/>
          <a:p>
            <a:pPr eaLnBrk="1" hangingPunct="1"/>
            <a:endParaRPr kumimoji="0" lang="zh-TW" altLang="en-US">
              <a:latin typeface="Georgia" charset="0"/>
              <a:ea typeface="微軟正黑體" charset="0"/>
            </a:endParaRPr>
          </a:p>
        </p:txBody>
      </p:sp>
      <p:sp>
        <p:nvSpPr>
          <p:cNvPr id="5" name="標題 1"/>
          <p:cNvSpPr txBox="1">
            <a:spLocks/>
          </p:cNvSpPr>
          <p:nvPr/>
        </p:nvSpPr>
        <p:spPr>
          <a:xfrm>
            <a:off x="179512" y="3140968"/>
            <a:ext cx="8785225" cy="649288"/>
          </a:xfrm>
          <a:prstGeom prst="rect">
            <a:avLst/>
          </a:prstGeom>
        </p:spPr>
        <p:txBody>
          <a:bodyPr anchor="b">
            <a:normAutofit/>
          </a:bodyPr>
          <a:lstStyle/>
          <a:p>
            <a:pPr algn="ctr" fontAlgn="auto">
              <a:spcAft>
                <a:spcPts val="0"/>
              </a:spcAft>
              <a:defRPr/>
            </a:pPr>
            <a:r>
              <a:rPr kumimoji="0" lang="zh-TW" altLang="en-US" sz="3000" dirty="0" smtClean="0">
                <a:solidFill>
                  <a:schemeClr val="tx2">
                    <a:lumMod val="75000"/>
                  </a:schemeClr>
                </a:solidFill>
                <a:latin typeface="+mn-ea"/>
                <a:ea typeface="+mn-ea"/>
                <a:cs typeface="+mj-cs"/>
              </a:rPr>
              <a:t>閱讀推動的現況與趨勢</a:t>
            </a:r>
            <a:endParaRPr kumimoji="0" lang="zh-TW" altLang="en-US" sz="3000" dirty="0">
              <a:solidFill>
                <a:schemeClr val="tx2">
                  <a:lumMod val="75000"/>
                </a:schemeClr>
              </a:solidFill>
              <a:latin typeface="+mn-ea"/>
              <a:ea typeface="+mn-ea"/>
              <a:cs typeface="+mj-cs"/>
            </a:endParaRPr>
          </a:p>
        </p:txBody>
      </p:sp>
      <p:sp>
        <p:nvSpPr>
          <p:cNvPr id="6" name="標題 1"/>
          <p:cNvSpPr txBox="1">
            <a:spLocks/>
          </p:cNvSpPr>
          <p:nvPr/>
        </p:nvSpPr>
        <p:spPr>
          <a:xfrm>
            <a:off x="467544" y="4293096"/>
            <a:ext cx="8534400" cy="758825"/>
          </a:xfrm>
          <a:prstGeom prst="rect">
            <a:avLst/>
          </a:prstGeom>
        </p:spPr>
        <p:txBody>
          <a:bodyPr anchor="b">
            <a:normAutofit/>
          </a:bodyPr>
          <a:lstStyle/>
          <a:p>
            <a:pPr algn="just" fontAlgn="auto">
              <a:spcAft>
                <a:spcPts val="0"/>
              </a:spcAft>
              <a:defRPr/>
            </a:pPr>
            <a:endParaRPr kumimoji="0" lang="zh-TW" altLang="en-US" sz="3300" dirty="0">
              <a:solidFill>
                <a:schemeClr val="tx2">
                  <a:lumMod val="75000"/>
                </a:schemeClr>
              </a:solidFill>
              <a:latin typeface="+mj-lt"/>
              <a:ea typeface="+mj-ea"/>
              <a:cs typeface="+mj-cs"/>
            </a:endParaRPr>
          </a:p>
        </p:txBody>
      </p:sp>
      <p:sp>
        <p:nvSpPr>
          <p:cNvPr id="10" name="標題 1"/>
          <p:cNvSpPr txBox="1">
            <a:spLocks/>
          </p:cNvSpPr>
          <p:nvPr/>
        </p:nvSpPr>
        <p:spPr>
          <a:xfrm>
            <a:off x="179512" y="4005064"/>
            <a:ext cx="8785225" cy="615950"/>
          </a:xfrm>
          <a:prstGeom prst="rect">
            <a:avLst/>
          </a:prstGeom>
        </p:spPr>
        <p:txBody>
          <a:bodyPr anchor="b">
            <a:normAutofit/>
          </a:bodyPr>
          <a:lstStyle/>
          <a:p>
            <a:pPr algn="ctr" fontAlgn="auto">
              <a:spcAft>
                <a:spcPts val="0"/>
              </a:spcAft>
              <a:defRPr/>
            </a:pPr>
            <a:r>
              <a:rPr kumimoji="0" lang="zh-TW" altLang="en-US" sz="3000" dirty="0" smtClean="0">
                <a:solidFill>
                  <a:schemeClr val="tx2">
                    <a:lumMod val="75000"/>
                  </a:schemeClr>
                </a:solidFill>
                <a:latin typeface="+mn-ea"/>
                <a:ea typeface="+mn-ea"/>
                <a:cs typeface="+mj-cs"/>
              </a:rPr>
              <a:t>問思教學的示範與實作</a:t>
            </a:r>
            <a:endParaRPr kumimoji="0" lang="zh-TW" altLang="en-US" sz="3000" dirty="0">
              <a:solidFill>
                <a:schemeClr val="tx2">
                  <a:lumMod val="75000"/>
                </a:schemeClr>
              </a:solidFill>
              <a:latin typeface="+mn-ea"/>
              <a:ea typeface="+mn-ea"/>
              <a:cs typeface="+mj-cs"/>
            </a:endParaRPr>
          </a:p>
        </p:txBody>
      </p:sp>
      <p:sp>
        <p:nvSpPr>
          <p:cNvPr id="7" name="標題 1"/>
          <p:cNvSpPr txBox="1">
            <a:spLocks/>
          </p:cNvSpPr>
          <p:nvPr/>
        </p:nvSpPr>
        <p:spPr>
          <a:xfrm>
            <a:off x="179512" y="4869160"/>
            <a:ext cx="8785225" cy="615950"/>
          </a:xfrm>
          <a:prstGeom prst="rect">
            <a:avLst/>
          </a:prstGeom>
        </p:spPr>
        <p:txBody>
          <a:bodyPr anchor="b">
            <a:normAutofit/>
          </a:bodyPr>
          <a:lstStyle/>
          <a:p>
            <a:pPr algn="ctr" fontAlgn="auto">
              <a:spcAft>
                <a:spcPts val="0"/>
              </a:spcAft>
              <a:defRPr/>
            </a:pPr>
            <a:r>
              <a:rPr kumimoji="0" lang="zh-TW" altLang="en-US" sz="3000" dirty="0" smtClean="0">
                <a:solidFill>
                  <a:schemeClr val="tx2">
                    <a:lumMod val="75000"/>
                  </a:schemeClr>
                </a:solidFill>
                <a:latin typeface="+mn-ea"/>
                <a:ea typeface="+mn-ea"/>
                <a:cs typeface="+mj-cs"/>
              </a:rPr>
              <a:t>相關資源的介紹與找尋</a:t>
            </a:r>
            <a:endParaRPr kumimoji="0" lang="zh-TW" altLang="en-US" sz="3000" dirty="0">
              <a:solidFill>
                <a:schemeClr val="tx2">
                  <a:lumMod val="75000"/>
                </a:schemeClr>
              </a:solidFill>
              <a:latin typeface="+mn-ea"/>
              <a:ea typeface="+mn-ea"/>
              <a:cs typeface="+mj-cs"/>
            </a:endParaRPr>
          </a:p>
        </p:txBody>
      </p:sp>
    </p:spTree>
    <p:extLst>
      <p:ext uri="{BB962C8B-B14F-4D97-AF65-F5344CB8AC3E}">
        <p14:creationId xmlns:p14="http://schemas.microsoft.com/office/powerpoint/2010/main" val="3649175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資源：</a:t>
            </a:r>
            <a:r>
              <a:rPr lang="en-US" altLang="zh-TW" dirty="0"/>
              <a:t>《</a:t>
            </a:r>
            <a:r>
              <a:rPr lang="zh-TW" altLang="en-US" dirty="0"/>
              <a:t>倒立的老鼠</a:t>
            </a:r>
            <a:r>
              <a:rPr lang="en-US" altLang="zh-TW" dirty="0" smtClean="0"/>
              <a:t>》</a:t>
            </a:r>
            <a:endParaRPr kumimoji="1" lang="zh-TW" altLang="en-US" dirty="0"/>
          </a:p>
        </p:txBody>
      </p:sp>
      <p:pic>
        <p:nvPicPr>
          <p:cNvPr id="5" name="內容版面配置區 4" descr="倒立老鼠.jpg"/>
          <p:cNvPicPr>
            <a:picLocks noGrp="1" noChangeAspect="1"/>
          </p:cNvPicPr>
          <p:nvPr>
            <p:ph sz="half" idx="1"/>
          </p:nvPr>
        </p:nvPicPr>
        <p:blipFill>
          <a:blip r:embed="rId2">
            <a:extLst>
              <a:ext uri="{28A0092B-C50C-407E-A947-70E740481C1C}">
                <a14:useLocalDpi xmlns:a14="http://schemas.microsoft.com/office/drawing/2010/main" val="0"/>
              </a:ext>
            </a:extLst>
          </a:blip>
          <a:srcRect l="596" r="596"/>
          <a:stretch>
            <a:fillRect/>
          </a:stretch>
        </p:blipFill>
        <p:spPr/>
      </p:pic>
      <p:pic>
        <p:nvPicPr>
          <p:cNvPr id="6" name="內容版面配置區 5" descr="天才.jpg"/>
          <p:cNvPicPr>
            <a:picLocks noGrp="1" noChangeAspect="1"/>
          </p:cNvPicPr>
          <p:nvPr>
            <p:ph sz="half" idx="2"/>
          </p:nvPr>
        </p:nvPicPr>
        <p:blipFill>
          <a:blip r:embed="rId3">
            <a:extLst>
              <a:ext uri="{28A0092B-C50C-407E-A947-70E740481C1C}">
                <a14:useLocalDpi xmlns:a14="http://schemas.microsoft.com/office/drawing/2010/main" val="0"/>
              </a:ext>
            </a:extLst>
          </a:blip>
          <a:srcRect t="-42356" b="-42356"/>
          <a:stretch>
            <a:fillRect/>
          </a:stretch>
        </p:blipFill>
        <p:spPr/>
      </p:pic>
    </p:spTree>
    <p:extLst>
      <p:ext uri="{BB962C8B-B14F-4D97-AF65-F5344CB8AC3E}">
        <p14:creationId xmlns:p14="http://schemas.microsoft.com/office/powerpoint/2010/main" val="22454027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3"/>
          <p:cNvSpPr>
            <a:spLocks noGrp="1" noChangeArrowheads="1"/>
          </p:cNvSpPr>
          <p:nvPr>
            <p:ph type="subTitle" idx="1"/>
          </p:nvPr>
        </p:nvSpPr>
        <p:spPr>
          <a:xfrm>
            <a:off x="1403350" y="3573463"/>
            <a:ext cx="6400800" cy="1752600"/>
          </a:xfrm>
        </p:spPr>
        <p:txBody>
          <a:bodyPr>
            <a:normAutofit/>
          </a:bodyPr>
          <a:lstStyle/>
          <a:p>
            <a:pPr eaLnBrk="1" fontAlgn="auto" hangingPunct="1">
              <a:spcAft>
                <a:spcPts val="0"/>
              </a:spcAft>
              <a:buFont typeface="Wingdings 2"/>
              <a:buNone/>
              <a:defRPr/>
            </a:pPr>
            <a:r>
              <a:rPr kumimoji="0" lang="zh-TW" altLang="en-US" sz="3200" smtClean="0">
                <a:cs typeface="+mn-cs"/>
              </a:rPr>
              <a:t>來個自我檢視！</a:t>
            </a:r>
            <a:endParaRPr kumimoji="0" lang="zh-TW" altLang="zh-TW" sz="3200" dirty="0">
              <a:cs typeface="+mn-cs"/>
            </a:endParaRPr>
          </a:p>
        </p:txBody>
      </p:sp>
      <p:sp>
        <p:nvSpPr>
          <p:cNvPr id="51202" name="Rectangle 2"/>
          <p:cNvSpPr>
            <a:spLocks noGrp="1" noChangeArrowheads="1"/>
          </p:cNvSpPr>
          <p:nvPr>
            <p:ph type="ctrTitle"/>
          </p:nvPr>
        </p:nvSpPr>
        <p:spPr/>
        <p:txBody>
          <a:bodyPr/>
          <a:lstStyle/>
          <a:p>
            <a:pPr eaLnBrk="1" hangingPunct="1"/>
            <a:r>
              <a:rPr kumimoji="0" lang="zh-TW" altLang="en-US">
                <a:latin typeface="Georgia" charset="0"/>
                <a:ea typeface="微軟正黑體" charset="0"/>
              </a:rPr>
              <a:t>謝謝聆聽</a:t>
            </a:r>
          </a:p>
        </p:txBody>
      </p:sp>
    </p:spTree>
    <p:extLst>
      <p:ext uri="{BB962C8B-B14F-4D97-AF65-F5344CB8AC3E}">
        <p14:creationId xmlns:p14="http://schemas.microsoft.com/office/powerpoint/2010/main" val="370895700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pPr>
              <a:defRPr/>
            </a:pPr>
            <a:r>
              <a:rPr lang="zh-TW" altLang="en-US" dirty="0" smtClean="0">
                <a:cs typeface="+mj-cs"/>
              </a:rPr>
              <a:t>主題閱讀</a:t>
            </a:r>
            <a:endParaRPr lang="zh-TW" altLang="en-US" dirty="0">
              <a:cs typeface="+mj-cs"/>
            </a:endParaRPr>
          </a:p>
        </p:txBody>
      </p:sp>
      <p:sp>
        <p:nvSpPr>
          <p:cNvPr id="52226" name="內容版面配置區 4"/>
          <p:cNvSpPr>
            <a:spLocks noGrp="1"/>
          </p:cNvSpPr>
          <p:nvPr>
            <p:ph sz="quarter" idx="1"/>
          </p:nvPr>
        </p:nvSpPr>
        <p:spPr>
          <a:xfrm>
            <a:off x="301625" y="1527175"/>
            <a:ext cx="8504238" cy="4572000"/>
          </a:xfrm>
        </p:spPr>
        <p:txBody>
          <a:bodyPr/>
          <a:lstStyle/>
          <a:p>
            <a:endParaRPr lang="en-US" altLang="zh-TW">
              <a:latin typeface="Georgia" charset="0"/>
              <a:ea typeface="新細明體" charset="0"/>
            </a:endParaRPr>
          </a:p>
          <a:p>
            <a:pPr algn="ctr"/>
            <a:r>
              <a:rPr lang="zh-TW" altLang="en-US">
                <a:latin typeface="Georgia" charset="0"/>
                <a:ea typeface="新細明體" charset="0"/>
              </a:rPr>
              <a:t>養兔學問真不少</a:t>
            </a:r>
            <a:endParaRPr lang="en-US" altLang="zh-TW">
              <a:latin typeface="Georgia" charset="0"/>
              <a:ea typeface="新細明體" charset="0"/>
            </a:endParaRPr>
          </a:p>
          <a:p>
            <a:pPr algn="ctr"/>
            <a:r>
              <a:rPr lang="en-US" altLang="zh-TW">
                <a:latin typeface="Georgia" charset="0"/>
                <a:ea typeface="新細明體" charset="0"/>
                <a:hlinkClick r:id="rId2"/>
              </a:rPr>
              <a:t>http://www.bud.org.tw/Winnie/Winnie26.htm</a:t>
            </a:r>
            <a:endParaRPr lang="en-US" altLang="zh-TW">
              <a:latin typeface="Georgia" charset="0"/>
              <a:ea typeface="新細明體" charset="0"/>
            </a:endParaRPr>
          </a:p>
          <a:p>
            <a:endParaRPr lang="zh-TW" altLang="en-US">
              <a:latin typeface="Georgia" charset="0"/>
              <a:ea typeface="新細明體" charset="0"/>
            </a:endParaRPr>
          </a:p>
        </p:txBody>
      </p:sp>
    </p:spTree>
    <p:extLst>
      <p:ext uri="{BB962C8B-B14F-4D97-AF65-F5344CB8AC3E}">
        <p14:creationId xmlns:p14="http://schemas.microsoft.com/office/powerpoint/2010/main" val="93945430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標題 3"/>
          <p:cNvSpPr>
            <a:spLocks noGrp="1"/>
          </p:cNvSpPr>
          <p:nvPr>
            <p:ph type="title"/>
          </p:nvPr>
        </p:nvSpPr>
        <p:spPr>
          <a:xfrm>
            <a:off x="301625" y="228600"/>
            <a:ext cx="8534400" cy="758825"/>
          </a:xfrm>
        </p:spPr>
        <p:txBody>
          <a:bodyPr/>
          <a:lstStyle/>
          <a:p>
            <a:endParaRPr lang="zh-TW" altLang="en-US">
              <a:latin typeface="Georgia" charset="0"/>
              <a:ea typeface="微軟正黑體" charset="0"/>
            </a:endParaRPr>
          </a:p>
        </p:txBody>
      </p:sp>
      <p:pic>
        <p:nvPicPr>
          <p:cNvPr id="53250" name="內容版面配置區 6" descr="照片_1.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1625" y="1371600"/>
            <a:ext cx="4038600" cy="4681538"/>
          </a:xfrm>
        </p:spPr>
      </p:pic>
      <p:pic>
        <p:nvPicPr>
          <p:cNvPr id="53251" name="內容版面配置區 7" descr="照片_2.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371600"/>
            <a:ext cx="4038600" cy="4681538"/>
          </a:xfrm>
        </p:spPr>
      </p:pic>
    </p:spTree>
    <p:extLst>
      <p:ext uri="{BB962C8B-B14F-4D97-AF65-F5344CB8AC3E}">
        <p14:creationId xmlns:p14="http://schemas.microsoft.com/office/powerpoint/2010/main" val="10465308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標題 2"/>
          <p:cNvSpPr>
            <a:spLocks noGrp="1"/>
          </p:cNvSpPr>
          <p:nvPr>
            <p:ph type="title"/>
          </p:nvPr>
        </p:nvSpPr>
        <p:spPr>
          <a:xfrm>
            <a:off x="301625" y="228600"/>
            <a:ext cx="8534400" cy="758825"/>
          </a:xfrm>
        </p:spPr>
        <p:txBody>
          <a:bodyPr/>
          <a:lstStyle/>
          <a:p>
            <a:endParaRPr lang="zh-TW" altLang="en-US">
              <a:latin typeface="Georgia" charset="0"/>
              <a:ea typeface="微軟正黑體" charset="0"/>
            </a:endParaRPr>
          </a:p>
        </p:txBody>
      </p:sp>
      <p:pic>
        <p:nvPicPr>
          <p:cNvPr id="54274" name="內容版面配置區 5" descr="照片_3.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1625" y="1371600"/>
            <a:ext cx="4038600" cy="4681538"/>
          </a:xfrm>
        </p:spPr>
      </p:pic>
      <p:pic>
        <p:nvPicPr>
          <p:cNvPr id="54275" name="內容版面配置區 6" descr="112.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00600" y="1371600"/>
            <a:ext cx="4038600" cy="4681538"/>
          </a:xfrm>
        </p:spPr>
      </p:pic>
    </p:spTree>
    <p:extLst>
      <p:ext uri="{BB962C8B-B14F-4D97-AF65-F5344CB8AC3E}">
        <p14:creationId xmlns:p14="http://schemas.microsoft.com/office/powerpoint/2010/main" val="247707743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標題 2"/>
          <p:cNvSpPr>
            <a:spLocks noGrp="1"/>
          </p:cNvSpPr>
          <p:nvPr>
            <p:ph type="title"/>
          </p:nvPr>
        </p:nvSpPr>
        <p:spPr>
          <a:xfrm>
            <a:off x="301625" y="228600"/>
            <a:ext cx="8534400" cy="758825"/>
          </a:xfrm>
        </p:spPr>
        <p:txBody>
          <a:bodyPr/>
          <a:lstStyle/>
          <a:p>
            <a:endParaRPr lang="zh-TW" altLang="en-US">
              <a:latin typeface="Georgia" charset="0"/>
              <a:ea typeface="微軟正黑體" charset="0"/>
            </a:endParaRPr>
          </a:p>
        </p:txBody>
      </p:sp>
      <p:pic>
        <p:nvPicPr>
          <p:cNvPr id="55298" name="內容版面配置區 5" descr="照片_222.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1625" y="1371600"/>
            <a:ext cx="4038600" cy="4681538"/>
          </a:xfrm>
        </p:spPr>
      </p:pic>
      <p:pic>
        <p:nvPicPr>
          <p:cNvPr id="55299" name="內容版面配置區 6" descr="照片_333.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00600" y="1371600"/>
            <a:ext cx="4038600" cy="4681538"/>
          </a:xfrm>
        </p:spPr>
      </p:pic>
      <p:sp>
        <p:nvSpPr>
          <p:cNvPr id="6" name="弧形箭號 (上彎) 5">
            <a:hlinkClick r:id="rId5" action="ppaction://hlinksldjump"/>
          </p:cNvPr>
          <p:cNvSpPr/>
          <p:nvPr/>
        </p:nvSpPr>
        <p:spPr>
          <a:xfrm>
            <a:off x="8215313" y="6143625"/>
            <a:ext cx="500062" cy="35718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solidFill>
                <a:schemeClr val="tx1"/>
              </a:solidFill>
            </a:endParaRPr>
          </a:p>
        </p:txBody>
      </p:sp>
    </p:spTree>
    <p:extLst>
      <p:ext uri="{BB962C8B-B14F-4D97-AF65-F5344CB8AC3E}">
        <p14:creationId xmlns:p14="http://schemas.microsoft.com/office/powerpoint/2010/main" val="148530242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圖片 8" descr="untitled.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31988"/>
            <a:ext cx="8351838"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標題 6"/>
          <p:cNvSpPr>
            <a:spLocks noGrp="1"/>
          </p:cNvSpPr>
          <p:nvPr>
            <p:ph type="title"/>
          </p:nvPr>
        </p:nvSpPr>
        <p:spPr/>
        <p:txBody>
          <a:bodyPr/>
          <a:lstStyle/>
          <a:p>
            <a:pPr>
              <a:defRPr/>
            </a:pPr>
            <a:endParaRPr kumimoji="0" lang="zh-TW" altLang="en-US" dirty="0">
              <a:cs typeface="+mj-cs"/>
            </a:endParaRPr>
          </a:p>
        </p:txBody>
      </p:sp>
    </p:spTree>
    <p:extLst>
      <p:ext uri="{BB962C8B-B14F-4D97-AF65-F5344CB8AC3E}">
        <p14:creationId xmlns:p14="http://schemas.microsoft.com/office/powerpoint/2010/main" val="211657621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內容版面配置區 2"/>
          <p:cNvSpPr>
            <a:spLocks noGrp="1"/>
          </p:cNvSpPr>
          <p:nvPr>
            <p:ph sz="quarter" idx="4294967295"/>
          </p:nvPr>
        </p:nvSpPr>
        <p:spPr>
          <a:xfrm>
            <a:off x="0" y="1527175"/>
            <a:ext cx="8504238" cy="4572000"/>
          </a:xfrm>
        </p:spPr>
        <p:txBody>
          <a:bodyPr/>
          <a:lstStyle/>
          <a:p>
            <a:pPr>
              <a:buFont typeface="Wingdings 2" charset="0"/>
              <a:buNone/>
            </a:pPr>
            <a:r>
              <a:rPr kumimoji="0" lang="zh-TW" altLang="en-US">
                <a:latin typeface="Georgia" charset="0"/>
                <a:ea typeface="新細明體" charset="0"/>
              </a:rPr>
              <a:t>　　　</a:t>
            </a:r>
          </a:p>
        </p:txBody>
      </p:sp>
      <p:pic>
        <p:nvPicPr>
          <p:cNvPr id="57346" name="圖片 1" descr="邀請.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9520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倒讀詩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3375"/>
            <a:ext cx="2411413"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倒讀詩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2565400"/>
            <a:ext cx="7170738"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弧形箭號 (上彎) 5">
            <a:hlinkClick r:id="rId5" action="ppaction://hlinksldjump"/>
          </p:cNvPr>
          <p:cNvSpPr/>
          <p:nvPr/>
        </p:nvSpPr>
        <p:spPr>
          <a:xfrm>
            <a:off x="8215313" y="6143625"/>
            <a:ext cx="500062" cy="35718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solidFill>
                <a:schemeClr val="tx1"/>
              </a:solidFill>
            </a:endParaRPr>
          </a:p>
        </p:txBody>
      </p:sp>
    </p:spTree>
    <p:extLst>
      <p:ext uri="{BB962C8B-B14F-4D97-AF65-F5344CB8AC3E}">
        <p14:creationId xmlns:p14="http://schemas.microsoft.com/office/powerpoint/2010/main" val="1756454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3000" fill="hold"/>
                                        <p:tgtEl>
                                          <p:spTgt spid="15364"/>
                                        </p:tgtEl>
                                        <p:attrNameLst>
                                          <p:attrName>ppt_x</p:attrName>
                                        </p:attrNameLst>
                                      </p:cBhvr>
                                      <p:tavLst>
                                        <p:tav tm="0">
                                          <p:val>
                                            <p:strVal val="#ppt_x"/>
                                          </p:val>
                                        </p:tav>
                                        <p:tav tm="100000">
                                          <p:val>
                                            <p:strVal val="#ppt_x"/>
                                          </p:val>
                                        </p:tav>
                                      </p:tavLst>
                                    </p:anim>
                                    <p:anim calcmode="lin" valueType="num">
                                      <p:cBhvr additive="base">
                                        <p:cTn id="8" dur="3000" fill="hold"/>
                                        <p:tgtEl>
                                          <p:spTgt spid="1536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1" fill="hold" nodeType="clickEffect">
                                  <p:stCondLst>
                                    <p:cond delay="0"/>
                                  </p:stCondLst>
                                  <p:childTnLst>
                                    <p:set>
                                      <p:cBhvr>
                                        <p:cTn id="12" dur="1" fill="hold">
                                          <p:stCondLst>
                                            <p:cond delay="0"/>
                                          </p:stCondLst>
                                        </p:cTn>
                                        <p:tgtEl>
                                          <p:spTgt spid="15365"/>
                                        </p:tgtEl>
                                        <p:attrNameLst>
                                          <p:attrName>style.visibility</p:attrName>
                                        </p:attrNameLst>
                                      </p:cBhvr>
                                      <p:to>
                                        <p:strVal val="visible"/>
                                      </p:to>
                                    </p:set>
                                    <p:anim calcmode="lin" valueType="num">
                                      <p:cBhvr additive="base">
                                        <p:cTn id="13" dur="3000" fill="hold"/>
                                        <p:tgtEl>
                                          <p:spTgt spid="15365"/>
                                        </p:tgtEl>
                                        <p:attrNameLst>
                                          <p:attrName>ppt_x</p:attrName>
                                        </p:attrNameLst>
                                      </p:cBhvr>
                                      <p:tavLst>
                                        <p:tav tm="0">
                                          <p:val>
                                            <p:strVal val="#ppt_x"/>
                                          </p:val>
                                        </p:tav>
                                        <p:tav tm="100000">
                                          <p:val>
                                            <p:strVal val="#ppt_x"/>
                                          </p:val>
                                        </p:tav>
                                      </p:tavLst>
                                    </p:anim>
                                    <p:anim calcmode="lin" valueType="num">
                                      <p:cBhvr additive="base">
                                        <p:cTn id="14" dur="3000" fill="hold"/>
                                        <p:tgtEl>
                                          <p:spTgt spid="153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endParaRPr lang="zh-TW" altLang="en-US" dirty="0">
              <a:cs typeface="+mj-cs"/>
            </a:endParaRPr>
          </a:p>
        </p:txBody>
      </p:sp>
      <p:pic>
        <p:nvPicPr>
          <p:cNvPr id="25602" name="內容版面配置區 3" descr="學生的例子_句子002.jpg"/>
          <p:cNvPicPr>
            <a:picLocks noGrp="1" noChangeAspect="1"/>
          </p:cNvPicPr>
          <p:nvPr>
            <p:ph sz="quarter" idx="1"/>
          </p:nvPr>
        </p:nvPicPr>
        <p:blipFill>
          <a:blip r:embed="rId2">
            <a:extLst>
              <a:ext uri="{28A0092B-C50C-407E-A947-70E740481C1C}">
                <a14:useLocalDpi xmlns:a14="http://schemas.microsoft.com/office/drawing/2010/main" val="0"/>
              </a:ext>
            </a:extLst>
          </a:blip>
          <a:srcRect t="-13934" b="-13934"/>
          <a:stretch>
            <a:fillRect/>
          </a:stretch>
        </p:blipFill>
        <p:spPr>
          <a:xfrm>
            <a:off x="4356100" y="1341438"/>
            <a:ext cx="1223963" cy="4967287"/>
          </a:xfrm>
        </p:spPr>
      </p:pic>
      <p:pic>
        <p:nvPicPr>
          <p:cNvPr id="25603" name="內容版面配置區 4" descr="學生的例子_句子001.jpg"/>
          <p:cNvPicPr>
            <a:picLocks noChangeAspect="1"/>
          </p:cNvPicPr>
          <p:nvPr/>
        </p:nvPicPr>
        <p:blipFill>
          <a:blip r:embed="rId3">
            <a:extLst>
              <a:ext uri="{28A0092B-C50C-407E-A947-70E740481C1C}">
                <a14:useLocalDpi xmlns:a14="http://schemas.microsoft.com/office/drawing/2010/main" val="0"/>
              </a:ext>
            </a:extLst>
          </a:blip>
          <a:srcRect t="-13934" b="-13934"/>
          <a:stretch>
            <a:fillRect/>
          </a:stretch>
        </p:blipFill>
        <p:spPr bwMode="auto">
          <a:xfrm>
            <a:off x="2987675" y="1341438"/>
            <a:ext cx="10795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內容版面配置區 3" descr="國習_詞彙_四下_001.jpg"/>
          <p:cNvPicPr>
            <a:picLocks noChangeAspect="1"/>
          </p:cNvPicPr>
          <p:nvPr/>
        </p:nvPicPr>
        <p:blipFill>
          <a:blip r:embed="rId4">
            <a:extLst>
              <a:ext uri="{28A0092B-C50C-407E-A947-70E740481C1C}">
                <a14:useLocalDpi xmlns:a14="http://schemas.microsoft.com/office/drawing/2010/main" val="0"/>
              </a:ext>
            </a:extLst>
          </a:blip>
          <a:srcRect l="-3510" r="-3510"/>
          <a:stretch>
            <a:fillRect/>
          </a:stretch>
        </p:blipFill>
        <p:spPr bwMode="auto">
          <a:xfrm>
            <a:off x="1619250" y="1844675"/>
            <a:ext cx="1081088"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內容版面配置區 3" descr="FUN003.jpg"/>
          <p:cNvPicPr>
            <a:picLocks noChangeAspect="1"/>
          </p:cNvPicPr>
          <p:nvPr/>
        </p:nvPicPr>
        <p:blipFill>
          <a:blip r:embed="rId5">
            <a:extLst>
              <a:ext uri="{28A0092B-C50C-407E-A947-70E740481C1C}">
                <a14:useLocalDpi xmlns:a14="http://schemas.microsoft.com/office/drawing/2010/main" val="0"/>
              </a:ext>
            </a:extLst>
          </a:blip>
          <a:srcRect l="-1317" r="-1317"/>
          <a:stretch>
            <a:fillRect/>
          </a:stretch>
        </p:blipFill>
        <p:spPr bwMode="auto">
          <a:xfrm>
            <a:off x="395288" y="1844675"/>
            <a:ext cx="1081087"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內容版面配置區 3" descr="學生的例子_成語造句.jpg"/>
          <p:cNvPicPr>
            <a:picLocks noChangeAspect="1"/>
          </p:cNvPicPr>
          <p:nvPr/>
        </p:nvPicPr>
        <p:blipFill>
          <a:blip r:embed="rId6">
            <a:extLst>
              <a:ext uri="{28A0092B-C50C-407E-A947-70E740481C1C}">
                <a14:useLocalDpi xmlns:a14="http://schemas.microsoft.com/office/drawing/2010/main" val="0"/>
              </a:ext>
            </a:extLst>
          </a:blip>
          <a:srcRect t="-2953" b="-2953"/>
          <a:stretch>
            <a:fillRect/>
          </a:stretch>
        </p:blipFill>
        <p:spPr bwMode="auto">
          <a:xfrm>
            <a:off x="5867400" y="1773238"/>
            <a:ext cx="293846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0787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標題 2"/>
          <p:cNvSpPr>
            <a:spLocks noGrp="1"/>
          </p:cNvSpPr>
          <p:nvPr>
            <p:ph type="title"/>
          </p:nvPr>
        </p:nvSpPr>
        <p:spPr/>
        <p:txBody>
          <a:bodyPr/>
          <a:lstStyle/>
          <a:p>
            <a:pPr eaLnBrk="1" hangingPunct="1"/>
            <a:r>
              <a:rPr kumimoji="0" lang="zh-TW" altLang="en-US" dirty="0" smtClean="0">
                <a:latin typeface="Georgia" charset="0"/>
                <a:ea typeface="微軟正黑體" charset="0"/>
              </a:rPr>
              <a:t>閱讀推動的現況與趨勢</a:t>
            </a:r>
            <a:endParaRPr kumimoji="0" lang="zh-TW" altLang="en-US" dirty="0">
              <a:latin typeface="Georgia" charset="0"/>
              <a:ea typeface="微軟正黑體" charset="0"/>
            </a:endParaRPr>
          </a:p>
        </p:txBody>
      </p:sp>
      <p:sp>
        <p:nvSpPr>
          <p:cNvPr id="6" name="標題 1"/>
          <p:cNvSpPr txBox="1">
            <a:spLocks/>
          </p:cNvSpPr>
          <p:nvPr/>
        </p:nvSpPr>
        <p:spPr>
          <a:xfrm>
            <a:off x="467544" y="4293096"/>
            <a:ext cx="8534400" cy="758825"/>
          </a:xfrm>
          <a:prstGeom prst="rect">
            <a:avLst/>
          </a:prstGeom>
        </p:spPr>
        <p:txBody>
          <a:bodyPr anchor="b">
            <a:normAutofit/>
          </a:bodyPr>
          <a:lstStyle/>
          <a:p>
            <a:pPr algn="just" fontAlgn="auto">
              <a:spcAft>
                <a:spcPts val="0"/>
              </a:spcAft>
              <a:defRPr/>
            </a:pPr>
            <a:endParaRPr kumimoji="0" lang="zh-TW" altLang="en-US" sz="3300" dirty="0">
              <a:solidFill>
                <a:schemeClr val="tx2">
                  <a:lumMod val="75000"/>
                </a:schemeClr>
              </a:solidFill>
              <a:latin typeface="+mj-lt"/>
              <a:ea typeface="+mj-ea"/>
              <a:cs typeface="+mj-cs"/>
            </a:endParaRPr>
          </a:p>
        </p:txBody>
      </p:sp>
    </p:spTree>
    <p:extLst>
      <p:ext uri="{BB962C8B-B14F-4D97-AF65-F5344CB8AC3E}">
        <p14:creationId xmlns:p14="http://schemas.microsoft.com/office/powerpoint/2010/main" val="29610003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endParaRPr lang="zh-TW" altLang="en-US">
              <a:cs typeface="+mj-cs"/>
            </a:endParaRPr>
          </a:p>
        </p:txBody>
      </p:sp>
      <p:pic>
        <p:nvPicPr>
          <p:cNvPr id="26626" name="內容版面配置區 3" descr="FUN007.jpg"/>
          <p:cNvPicPr>
            <a:picLocks noGrp="1" noChangeAspect="1"/>
          </p:cNvPicPr>
          <p:nvPr>
            <p:ph sz="quarter" idx="1"/>
          </p:nvPr>
        </p:nvPicPr>
        <p:blipFill>
          <a:blip r:embed="rId2">
            <a:extLst>
              <a:ext uri="{28A0092B-C50C-407E-A947-70E740481C1C}">
                <a14:useLocalDpi xmlns:a14="http://schemas.microsoft.com/office/drawing/2010/main" val="0"/>
              </a:ext>
            </a:extLst>
          </a:blip>
          <a:srcRect t="-9824" b="-9824"/>
          <a:stretch>
            <a:fillRect/>
          </a:stretch>
        </p:blipFill>
        <p:spPr>
          <a:xfrm>
            <a:off x="5867400" y="1412875"/>
            <a:ext cx="2903538" cy="4968875"/>
          </a:xfrm>
        </p:spPr>
      </p:pic>
      <p:pic>
        <p:nvPicPr>
          <p:cNvPr id="26627" name="內容版面配置區 3" descr="蘇東坡＆佛印001.jpg"/>
          <p:cNvPicPr>
            <a:picLocks noChangeAspect="1"/>
          </p:cNvPicPr>
          <p:nvPr/>
        </p:nvPicPr>
        <p:blipFill>
          <a:blip r:embed="rId3">
            <a:extLst>
              <a:ext uri="{28A0092B-C50C-407E-A947-70E740481C1C}">
                <a14:useLocalDpi xmlns:a14="http://schemas.microsoft.com/office/drawing/2010/main" val="0"/>
              </a:ext>
            </a:extLst>
          </a:blip>
          <a:srcRect t="-14275" b="-14275"/>
          <a:stretch>
            <a:fillRect/>
          </a:stretch>
        </p:blipFill>
        <p:spPr bwMode="auto">
          <a:xfrm>
            <a:off x="2627313" y="1412875"/>
            <a:ext cx="288131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內容版面配置區 3" descr="改成陳述句001.jpg"/>
          <p:cNvPicPr>
            <a:picLocks noChangeAspect="1"/>
          </p:cNvPicPr>
          <p:nvPr/>
        </p:nvPicPr>
        <p:blipFill>
          <a:blip r:embed="rId4">
            <a:extLst>
              <a:ext uri="{28A0092B-C50C-407E-A947-70E740481C1C}">
                <a14:useLocalDpi xmlns:a14="http://schemas.microsoft.com/office/drawing/2010/main" val="0"/>
              </a:ext>
            </a:extLst>
          </a:blip>
          <a:srcRect t="-26498" b="-26498"/>
          <a:stretch>
            <a:fillRect/>
          </a:stretch>
        </p:blipFill>
        <p:spPr bwMode="auto">
          <a:xfrm>
            <a:off x="323850" y="957263"/>
            <a:ext cx="1944688"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7164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0" y="274638"/>
            <a:ext cx="9144000" cy="1143000"/>
          </a:xfrm>
          <a:prstGeom prst="rect">
            <a:avLst/>
          </a:prstGeom>
        </p:spPr>
        <p:txBody>
          <a:bodyPr/>
          <a:lstStyle/>
          <a:p>
            <a:pPr algn="ctr" eaLnBrk="0" hangingPunct="0">
              <a:defRPr/>
            </a:pPr>
            <a:endParaRPr lang="zh-TW" altLang="en-US" sz="3300" b="0" kern="0" dirty="0">
              <a:solidFill>
                <a:schemeClr val="tx2"/>
              </a:solidFill>
              <a:latin typeface="+mn-lt"/>
              <a:ea typeface="標楷體" pitchFamily="65" charset="-120"/>
              <a:cs typeface="+mj-cs"/>
            </a:endParaRPr>
          </a:p>
        </p:txBody>
      </p:sp>
      <p:sp>
        <p:nvSpPr>
          <p:cNvPr id="7" name="文字版面配置區 2"/>
          <p:cNvSpPr txBox="1">
            <a:spLocks/>
          </p:cNvSpPr>
          <p:nvPr/>
        </p:nvSpPr>
        <p:spPr>
          <a:xfrm>
            <a:off x="500063" y="1571625"/>
            <a:ext cx="3929062" cy="639763"/>
          </a:xfrm>
          <a:prstGeom prst="rect">
            <a:avLst/>
          </a:prstGeom>
        </p:spPr>
        <p:txBody>
          <a:bodyPr/>
          <a:lstStyle/>
          <a:p>
            <a:pPr marL="342900" indent="-342900" algn="ctr" eaLnBrk="0" hangingPunct="0">
              <a:spcBef>
                <a:spcPct val="20000"/>
              </a:spcBef>
              <a:buFontTx/>
              <a:buChar char="•"/>
              <a:defRPr/>
            </a:pPr>
            <a:r>
              <a:rPr lang="en-US" altLang="zh-TW" sz="3200" b="0" kern="0" dirty="0">
                <a:latin typeface="+mn-lt"/>
                <a:ea typeface="+mn-ea"/>
                <a:cs typeface="+mn-cs"/>
              </a:rPr>
              <a:t>PIRLS</a:t>
            </a:r>
            <a:endParaRPr lang="zh-TW" altLang="en-US" sz="3200" b="0" kern="0" dirty="0">
              <a:latin typeface="+mn-lt"/>
              <a:ea typeface="+mn-ea"/>
              <a:cs typeface="+mn-cs"/>
            </a:endParaRPr>
          </a:p>
        </p:txBody>
      </p:sp>
      <p:sp>
        <p:nvSpPr>
          <p:cNvPr id="8" name="文字版面配置區 4"/>
          <p:cNvSpPr txBox="1">
            <a:spLocks/>
          </p:cNvSpPr>
          <p:nvPr/>
        </p:nvSpPr>
        <p:spPr>
          <a:xfrm>
            <a:off x="4643438" y="1535113"/>
            <a:ext cx="4043362" cy="639762"/>
          </a:xfrm>
          <a:prstGeom prst="rect">
            <a:avLst/>
          </a:prstGeom>
        </p:spPr>
        <p:txBody>
          <a:bodyPr/>
          <a:lstStyle/>
          <a:p>
            <a:pPr marL="342900" indent="-342900" algn="ctr" eaLnBrk="0" hangingPunct="0">
              <a:spcBef>
                <a:spcPct val="20000"/>
              </a:spcBef>
              <a:buFontTx/>
              <a:buChar char="•"/>
              <a:defRPr/>
            </a:pPr>
            <a:r>
              <a:rPr lang="en-US" altLang="zh-TW" sz="3200" b="0" kern="0" dirty="0">
                <a:latin typeface="+mn-lt"/>
                <a:ea typeface="+mn-ea"/>
                <a:cs typeface="+mn-cs"/>
              </a:rPr>
              <a:t>PISA</a:t>
            </a:r>
            <a:endParaRPr lang="zh-TW" altLang="en-US" sz="3200" b="0" kern="0" dirty="0">
              <a:latin typeface="+mn-lt"/>
              <a:ea typeface="+mn-ea"/>
              <a:cs typeface="+mn-cs"/>
            </a:endParaRPr>
          </a:p>
        </p:txBody>
      </p:sp>
      <p:graphicFrame>
        <p:nvGraphicFramePr>
          <p:cNvPr id="9" name="表格 8"/>
          <p:cNvGraphicFramePr>
            <a:graphicFrameLocks noGrp="1"/>
          </p:cNvGraphicFramePr>
          <p:nvPr/>
        </p:nvGraphicFramePr>
        <p:xfrm>
          <a:off x="428625" y="2428875"/>
          <a:ext cx="4000500" cy="3929064"/>
        </p:xfrm>
        <a:graphic>
          <a:graphicData uri="http://schemas.openxmlformats.org/drawingml/2006/table">
            <a:tbl>
              <a:tblPr firstRow="1" bandRow="1">
                <a:tableStyleId>{16D9F66E-5EB9-4882-86FB-DCBF35E3C3E4}</a:tableStyleId>
              </a:tblPr>
              <a:tblGrid>
                <a:gridCol w="4000500"/>
              </a:tblGrid>
              <a:tr h="7577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1800" b="0" kern="1200" baseline="0" dirty="0" smtClean="0">
                          <a:solidFill>
                            <a:schemeClr val="dk1"/>
                          </a:solidFill>
                          <a:latin typeface="Times New Roman" pitchFamily="18" charset="0"/>
                          <a:ea typeface="+mj-ea"/>
                          <a:cs typeface="Times New Roman" pitchFamily="18" charset="0"/>
                        </a:rPr>
                        <a:t>1. </a:t>
                      </a:r>
                      <a:r>
                        <a:rPr kumimoji="0" lang="zh-TW" altLang="en-US" sz="1800" b="0" kern="1200" baseline="0" dirty="0" smtClean="0">
                          <a:solidFill>
                            <a:schemeClr val="dk1"/>
                          </a:solidFill>
                          <a:latin typeface="Times New Roman" pitchFamily="18" charset="0"/>
                          <a:ea typeface="+mj-ea"/>
                          <a:cs typeface="Times New Roman" pitchFamily="18" charset="0"/>
                        </a:rPr>
                        <a:t>能夠理解並運用書寫語言的能力。</a:t>
                      </a:r>
                    </a:p>
                  </a:txBody>
                  <a:tcPr marL="91439" marR="91439" anchor="ctr"/>
                </a:tc>
              </a:tr>
              <a:tr h="827946">
                <a:tc>
                  <a:txBody>
                    <a:bodyPr/>
                    <a:lstStyle/>
                    <a:p>
                      <a:r>
                        <a:rPr kumimoji="0" lang="en-US" altLang="zh-TW" sz="1800" b="0" kern="1200" baseline="0" dirty="0" smtClean="0">
                          <a:solidFill>
                            <a:schemeClr val="dk1"/>
                          </a:solidFill>
                          <a:latin typeface="Times New Roman" pitchFamily="18" charset="0"/>
                          <a:ea typeface="+mj-ea"/>
                          <a:cs typeface="Times New Roman" pitchFamily="18" charset="0"/>
                        </a:rPr>
                        <a:t>2. </a:t>
                      </a:r>
                      <a:r>
                        <a:rPr kumimoji="0" lang="zh-TW" altLang="en-US" sz="1800" b="0" kern="1200" baseline="0" dirty="0" smtClean="0">
                          <a:solidFill>
                            <a:schemeClr val="dk1"/>
                          </a:solidFill>
                          <a:latin typeface="Times New Roman" pitchFamily="18" charset="0"/>
                          <a:ea typeface="+mj-ea"/>
                          <a:cs typeface="Times New Roman" pitchFamily="18" charset="0"/>
                        </a:rPr>
                        <a:t>能夠從各式各樣的文章中建構出意義。</a:t>
                      </a:r>
                    </a:p>
                  </a:txBody>
                  <a:tcPr marL="91439" marR="91439" anchor="ctr"/>
                </a:tc>
              </a:tr>
              <a:tr h="7577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1800" b="0" kern="1200" baseline="0" dirty="0" smtClean="0">
                          <a:solidFill>
                            <a:schemeClr val="dk1"/>
                          </a:solidFill>
                          <a:latin typeface="Times New Roman" pitchFamily="18" charset="0"/>
                          <a:ea typeface="+mj-ea"/>
                          <a:cs typeface="Times New Roman" pitchFamily="18" charset="0"/>
                        </a:rPr>
                        <a:t>3. </a:t>
                      </a:r>
                      <a:r>
                        <a:rPr kumimoji="0" lang="zh-TW" altLang="en-US" sz="1800" b="0" kern="1200" baseline="0" dirty="0" smtClean="0">
                          <a:solidFill>
                            <a:schemeClr val="dk1"/>
                          </a:solidFill>
                          <a:latin typeface="Times New Roman" pitchFamily="18" charset="0"/>
                          <a:ea typeface="+mj-ea"/>
                          <a:cs typeface="Times New Roman" pitchFamily="18" charset="0"/>
                        </a:rPr>
                        <a:t>能從閱讀中學習。</a:t>
                      </a:r>
                    </a:p>
                  </a:txBody>
                  <a:tcPr marL="91439" marR="91439" anchor="ctr"/>
                </a:tc>
              </a:tr>
              <a:tr h="8279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1800" b="0" kern="1200" baseline="0" dirty="0" smtClean="0">
                          <a:solidFill>
                            <a:schemeClr val="dk1"/>
                          </a:solidFill>
                          <a:latin typeface="Times New Roman" pitchFamily="18" charset="0"/>
                          <a:ea typeface="+mj-ea"/>
                          <a:cs typeface="Times New Roman" pitchFamily="18" charset="0"/>
                        </a:rPr>
                        <a:t>4. </a:t>
                      </a:r>
                      <a:r>
                        <a:rPr kumimoji="0" lang="zh-TW" altLang="en-US" sz="1800" b="0" kern="1200" baseline="0" dirty="0" smtClean="0">
                          <a:solidFill>
                            <a:schemeClr val="dk1"/>
                          </a:solidFill>
                          <a:latin typeface="Times New Roman" pitchFamily="18" charset="0"/>
                          <a:ea typeface="+mj-ea"/>
                          <a:cs typeface="Times New Roman" pitchFamily="18" charset="0"/>
                        </a:rPr>
                        <a:t>參與學校及生活中閱讀社群的活動。</a:t>
                      </a:r>
                    </a:p>
                  </a:txBody>
                  <a:tcPr marL="91439" marR="91439" anchor="ctr"/>
                </a:tc>
              </a:tr>
              <a:tr h="7577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1800" b="0" kern="1200" baseline="0" dirty="0" smtClean="0">
                          <a:solidFill>
                            <a:schemeClr val="dk1"/>
                          </a:solidFill>
                          <a:latin typeface="Times New Roman" pitchFamily="18" charset="0"/>
                          <a:ea typeface="+mj-ea"/>
                          <a:cs typeface="Times New Roman" pitchFamily="18" charset="0"/>
                        </a:rPr>
                        <a:t>5. </a:t>
                      </a:r>
                      <a:r>
                        <a:rPr kumimoji="0" lang="zh-TW" altLang="en-US" sz="1800" b="0" kern="1200" baseline="0" dirty="0" smtClean="0">
                          <a:solidFill>
                            <a:schemeClr val="dk1"/>
                          </a:solidFill>
                          <a:latin typeface="Times New Roman" pitchFamily="18" charset="0"/>
                          <a:ea typeface="+mj-ea"/>
                          <a:cs typeface="Times New Roman" pitchFamily="18" charset="0"/>
                        </a:rPr>
                        <a:t>由閱讀獲得樂趣。</a:t>
                      </a:r>
                      <a:endParaRPr lang="zh-TW" altLang="en-US" sz="1800" b="0" dirty="0" smtClean="0">
                        <a:latin typeface="Times New Roman" pitchFamily="18" charset="0"/>
                        <a:ea typeface="+mj-ea"/>
                        <a:cs typeface="Times New Roman" pitchFamily="18" charset="0"/>
                      </a:endParaRPr>
                    </a:p>
                  </a:txBody>
                  <a:tcPr marL="91439" marR="91439" anchor="ctr"/>
                </a:tc>
              </a:tr>
            </a:tbl>
          </a:graphicData>
        </a:graphic>
      </p:graphicFrame>
      <p:graphicFrame>
        <p:nvGraphicFramePr>
          <p:cNvPr id="10" name="表格 9"/>
          <p:cNvGraphicFramePr>
            <a:graphicFrameLocks noGrp="1"/>
          </p:cNvGraphicFramePr>
          <p:nvPr/>
        </p:nvGraphicFramePr>
        <p:xfrm>
          <a:off x="4714875" y="2428875"/>
          <a:ext cx="4071938" cy="3929063"/>
        </p:xfrm>
        <a:graphic>
          <a:graphicData uri="http://schemas.openxmlformats.org/drawingml/2006/table">
            <a:tbl>
              <a:tblPr/>
              <a:tblGrid>
                <a:gridCol w="4071938"/>
              </a:tblGrid>
              <a:tr h="3929063">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Georgia" charset="0"/>
                          <a:ea typeface="新細明體" charset="0"/>
                          <a:cs typeface="新細明體" charset="0"/>
                        </a:rPr>
                        <a:t>學生對於日常生活中可能接觸到的各種文書資料，運用其閱讀能力所能達到的理解和詮釋的程度</a:t>
                      </a:r>
                      <a:endParaRPr kumimoji="0" lang="en-US" altLang="zh-TW" sz="1800" b="0" i="0" u="none" strike="noStrike" cap="none" normalizeH="0" baseline="0">
                        <a:ln>
                          <a:noFill/>
                        </a:ln>
                        <a:solidFill>
                          <a:srgbClr val="000000"/>
                        </a:solidFill>
                        <a:effectLst/>
                        <a:latin typeface="Georgia" charset="0"/>
                        <a:ea typeface="新細明體" charset="0"/>
                        <a:cs typeface="新細明體" charset="0"/>
                      </a:endParaRPr>
                    </a:p>
                    <a:p>
                      <a:pPr marL="0" marR="0" lvl="0" indent="0" algn="l" defTabSz="914400" rtl="0" eaLnBrk="1" fontAlgn="base" latinLnBrk="0" hangingPunct="1">
                        <a:lnSpc>
                          <a:spcPct val="150000"/>
                        </a:lnSpc>
                        <a:spcBef>
                          <a:spcPct val="0"/>
                        </a:spcBef>
                        <a:spcAft>
                          <a:spcPct val="0"/>
                        </a:spcAft>
                        <a:buClrTx/>
                        <a:buSzTx/>
                        <a:buFontTx/>
                        <a:buNone/>
                        <a:tabLst/>
                      </a:pPr>
                      <a:endParaRPr kumimoji="0" lang="en-US" altLang="zh-TW" sz="1800" b="0" i="0" u="none" strike="noStrike" cap="none" normalizeH="0" baseline="0">
                        <a:ln>
                          <a:noFill/>
                        </a:ln>
                        <a:solidFill>
                          <a:srgbClr val="000000"/>
                        </a:solidFill>
                        <a:effectLst/>
                        <a:latin typeface="Times New Roman" charset="0"/>
                        <a:ea typeface="Times New Roman" charset="0"/>
                        <a:cs typeface="Times New Roman"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Georgia" charset="0"/>
                          <a:ea typeface="新細明體" charset="0"/>
                          <a:cs typeface="新細明體" charset="0"/>
                        </a:rPr>
                        <a:t>評量所採用的文章除包括一般文章外，還包括清單、圖表、表格及操作說明書等。</a:t>
                      </a:r>
                      <a:endParaRPr kumimoji="0" lang="zh-TW" altLang="en-US" sz="1800" b="0" i="0" u="none" strike="noStrike" cap="none" normalizeH="0" baseline="0">
                        <a:ln>
                          <a:noFill/>
                        </a:ln>
                        <a:solidFill>
                          <a:srgbClr val="000000"/>
                        </a:solidFill>
                        <a:effectLst/>
                        <a:latin typeface="Times New Roman" charset="0"/>
                        <a:ea typeface="微軟正黑體" charset="0"/>
                        <a:cs typeface="微軟正黑體" charset="0"/>
                      </a:endParaRPr>
                    </a:p>
                  </a:txBody>
                  <a:tcPr anchor="ctr" horzOverflow="overflow">
                    <a:lnL w="12700" cap="flat" cmpd="sng" algn="ctr">
                      <a:solidFill>
                        <a:srgbClr val="D19049"/>
                      </a:solidFill>
                      <a:prstDash val="solid"/>
                      <a:round/>
                      <a:headEnd type="none" w="med" len="med"/>
                      <a:tailEnd type="none" w="med" len="med"/>
                    </a:lnL>
                    <a:lnR w="12700" cap="flat" cmpd="sng" algn="ctr">
                      <a:solidFill>
                        <a:srgbClr val="D19049"/>
                      </a:solidFill>
                      <a:prstDash val="solid"/>
                      <a:round/>
                      <a:headEnd type="none" w="med" len="med"/>
                      <a:tailEnd type="none" w="med" len="med"/>
                    </a:lnR>
                    <a:lnT w="12700" cap="flat" cmpd="sng" algn="ctr">
                      <a:solidFill>
                        <a:srgbClr val="D19049"/>
                      </a:solidFill>
                      <a:prstDash val="solid"/>
                      <a:round/>
                      <a:headEnd type="none" w="med" len="med"/>
                      <a:tailEnd type="none" w="med" len="med"/>
                    </a:lnT>
                    <a:lnB w="12700" cap="flat" cmpd="sng" algn="ctr">
                      <a:solidFill>
                        <a:srgbClr val="D19049"/>
                      </a:solidFill>
                      <a:prstDash val="solid"/>
                      <a:round/>
                      <a:headEnd type="none" w="med" len="med"/>
                      <a:tailEnd type="none" w="med" len="med"/>
                    </a:lnB>
                    <a:lnTlToBr>
                      <a:noFill/>
                    </a:lnTlToBr>
                    <a:lnBlToTr>
                      <a:noFill/>
                    </a:lnBlToTr>
                    <a:solidFill>
                      <a:srgbClr val="F7EEE9"/>
                    </a:solidFill>
                  </a:tcPr>
                </a:tc>
              </a:tr>
            </a:tbl>
          </a:graphicData>
        </a:graphic>
      </p:graphicFrame>
      <p:sp>
        <p:nvSpPr>
          <p:cNvPr id="59416" name="標題 4"/>
          <p:cNvSpPr>
            <a:spLocks noGrp="1"/>
          </p:cNvSpPr>
          <p:nvPr>
            <p:ph type="title"/>
          </p:nvPr>
        </p:nvSpPr>
        <p:spPr/>
        <p:txBody>
          <a:bodyPr/>
          <a:lstStyle/>
          <a:p>
            <a:r>
              <a:rPr kumimoji="0" lang="zh-TW" altLang="en-US">
                <a:latin typeface="Georgia" charset="0"/>
                <a:ea typeface="微軟正黑體" charset="0"/>
              </a:rPr>
              <a:t>國際評比的意義</a:t>
            </a:r>
          </a:p>
        </p:txBody>
      </p:sp>
    </p:spTree>
    <p:extLst>
      <p:ext uri="{BB962C8B-B14F-4D97-AF65-F5344CB8AC3E}">
        <p14:creationId xmlns:p14="http://schemas.microsoft.com/office/powerpoint/2010/main" val="349679898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內容版面配置區 2"/>
          <p:cNvSpPr>
            <a:spLocks noGrp="1"/>
          </p:cNvSpPr>
          <p:nvPr>
            <p:ph sz="quarter" idx="1"/>
          </p:nvPr>
        </p:nvSpPr>
        <p:spPr>
          <a:xfrm>
            <a:off x="301625" y="1527175"/>
            <a:ext cx="8504238" cy="4572000"/>
          </a:xfrm>
        </p:spPr>
        <p:txBody>
          <a:bodyPr/>
          <a:lstStyle/>
          <a:p>
            <a:pPr eaLnBrk="1" hangingPunct="1"/>
            <a:endParaRPr kumimoji="0" lang="en-US" altLang="zh-TW">
              <a:latin typeface="Georgia" charset="0"/>
              <a:ea typeface="新細明體" charset="0"/>
            </a:endParaRPr>
          </a:p>
          <a:p>
            <a:pPr eaLnBrk="1" hangingPunct="1"/>
            <a:endParaRPr kumimoji="0" lang="zh-TW" altLang="en-US">
              <a:latin typeface="Georgia" charset="0"/>
              <a:ea typeface="新細明體" charset="0"/>
            </a:endParaRPr>
          </a:p>
        </p:txBody>
      </p:sp>
      <p:sp>
        <p:nvSpPr>
          <p:cNvPr id="7" name="內容版面配置區 2"/>
          <p:cNvSpPr txBox="1">
            <a:spLocks/>
          </p:cNvSpPr>
          <p:nvPr/>
        </p:nvSpPr>
        <p:spPr>
          <a:xfrm>
            <a:off x="454025" y="1679575"/>
            <a:ext cx="8504238" cy="4572000"/>
          </a:xfrm>
          <a:prstGeom prst="rect">
            <a:avLst/>
          </a:prstGeom>
        </p:spPr>
        <p:txBody>
          <a:bodyPr>
            <a:normAutofit/>
          </a:bodyPr>
          <a:lstStyle/>
          <a:p>
            <a:pPr>
              <a:defRPr/>
            </a:pPr>
            <a:endParaRPr lang="en-US" altLang="zh-TW" sz="2800" dirty="0">
              <a:solidFill>
                <a:schemeClr val="tx2">
                  <a:lumMod val="75000"/>
                </a:schemeClr>
              </a:solidFill>
              <a:latin typeface="Verdana" pitchFamily="34" charset="0"/>
              <a:ea typeface="新細明體" pitchFamily="18" charset="-120"/>
              <a:cs typeface="+mn-cs"/>
            </a:endParaRPr>
          </a:p>
          <a:p>
            <a:pPr>
              <a:defRPr/>
            </a:pPr>
            <a:r>
              <a:rPr lang="en-US" altLang="zh-TW" sz="2800" dirty="0">
                <a:solidFill>
                  <a:schemeClr val="tx2">
                    <a:lumMod val="75000"/>
                  </a:schemeClr>
                </a:solidFill>
                <a:latin typeface="Verdana" pitchFamily="34" charset="0"/>
                <a:ea typeface="新細明體" pitchFamily="18" charset="-120"/>
                <a:cs typeface="+mn-cs"/>
              </a:rPr>
              <a:t>PISA</a:t>
            </a:r>
            <a:r>
              <a:rPr lang="zh-TW" altLang="en-US" sz="2800" dirty="0">
                <a:solidFill>
                  <a:schemeClr val="tx2">
                    <a:lumMod val="75000"/>
                  </a:schemeClr>
                </a:solidFill>
                <a:latin typeface="Verdana" pitchFamily="34" charset="0"/>
                <a:ea typeface="新細明體" pitchFamily="18" charset="-120"/>
                <a:cs typeface="+mn-cs"/>
              </a:rPr>
              <a:t>　 </a:t>
            </a:r>
            <a:r>
              <a:rPr lang="zh-TW" altLang="zh-TW" sz="2800" dirty="0">
                <a:solidFill>
                  <a:schemeClr val="tx2">
                    <a:lumMod val="75000"/>
                  </a:schemeClr>
                </a:solidFill>
                <a:latin typeface="Verdana" pitchFamily="34" charset="0"/>
                <a:ea typeface="新細明體" pitchFamily="18" charset="-120"/>
                <a:cs typeface="+mn-cs"/>
              </a:rPr>
              <a:t>臺灣學生</a:t>
            </a:r>
            <a:r>
              <a:rPr lang="zh-TW" altLang="en-US" sz="2800" dirty="0">
                <a:solidFill>
                  <a:schemeClr val="tx2">
                    <a:lumMod val="75000"/>
                  </a:schemeClr>
                </a:solidFill>
                <a:latin typeface="Verdana" pitchFamily="34" charset="0"/>
                <a:ea typeface="新細明體" pitchFamily="18" charset="-120"/>
                <a:cs typeface="+mn-cs"/>
              </a:rPr>
              <a:t>在</a:t>
            </a:r>
            <a:r>
              <a:rPr lang="en-US" altLang="zh-TW" sz="2800" dirty="0">
                <a:solidFill>
                  <a:schemeClr val="tx2">
                    <a:lumMod val="75000"/>
                  </a:schemeClr>
                </a:solidFill>
                <a:latin typeface="Verdana" pitchFamily="34" charset="0"/>
                <a:ea typeface="新細明體" pitchFamily="18" charset="-120"/>
                <a:cs typeface="+mn-cs"/>
              </a:rPr>
              <a:t>57</a:t>
            </a:r>
            <a:r>
              <a:rPr lang="zh-TW" altLang="en-US" sz="2800" dirty="0">
                <a:solidFill>
                  <a:schemeClr val="tx2">
                    <a:lumMod val="75000"/>
                  </a:schemeClr>
                </a:solidFill>
                <a:latin typeface="Verdana" pitchFamily="34" charset="0"/>
                <a:ea typeface="新細明體" pitchFamily="18" charset="-120"/>
                <a:cs typeface="+mn-cs"/>
              </a:rPr>
              <a:t>個國家中</a:t>
            </a:r>
            <a:r>
              <a:rPr lang="zh-TW" altLang="zh-TW" sz="2800" dirty="0">
                <a:solidFill>
                  <a:schemeClr val="tx2">
                    <a:lumMod val="75000"/>
                  </a:schemeClr>
                </a:solidFill>
                <a:latin typeface="Verdana" pitchFamily="34" charset="0"/>
                <a:ea typeface="新細明體" pitchFamily="18" charset="-120"/>
                <a:cs typeface="+mn-cs"/>
              </a:rPr>
              <a:t>排名</a:t>
            </a:r>
            <a:r>
              <a:rPr lang="en-US" altLang="zh-TW" sz="2800" dirty="0">
                <a:solidFill>
                  <a:schemeClr val="tx2">
                    <a:lumMod val="75000"/>
                  </a:schemeClr>
                </a:solidFill>
                <a:latin typeface="Verdana" pitchFamily="34" charset="0"/>
                <a:ea typeface="新細明體" pitchFamily="18" charset="-120"/>
                <a:cs typeface="+mn-cs"/>
              </a:rPr>
              <a:t>16</a:t>
            </a:r>
            <a:r>
              <a:rPr lang="zh-TW" altLang="zh-TW" sz="2800" dirty="0">
                <a:solidFill>
                  <a:schemeClr val="tx2">
                    <a:lumMod val="75000"/>
                  </a:schemeClr>
                </a:solidFill>
                <a:latin typeface="Verdana" pitchFamily="34" charset="0"/>
                <a:ea typeface="新細明體" pitchFamily="18" charset="-120"/>
                <a:cs typeface="+mn-cs"/>
              </a:rPr>
              <a:t>。</a:t>
            </a:r>
            <a:endParaRPr lang="en-US" altLang="zh-TW" sz="2800" dirty="0">
              <a:solidFill>
                <a:schemeClr val="tx2">
                  <a:lumMod val="75000"/>
                </a:schemeClr>
              </a:solidFill>
              <a:latin typeface="Verdana" pitchFamily="34" charset="0"/>
              <a:ea typeface="新細明體" pitchFamily="18" charset="-120"/>
              <a:cs typeface="+mn-cs"/>
            </a:endParaRPr>
          </a:p>
          <a:p>
            <a:pPr>
              <a:defRPr/>
            </a:pPr>
            <a:endParaRPr lang="en-US" altLang="zh-TW" sz="2800" b="0" dirty="0">
              <a:solidFill>
                <a:schemeClr val="tx2">
                  <a:lumMod val="75000"/>
                </a:schemeClr>
              </a:solidFill>
              <a:latin typeface="Verdana" pitchFamily="34" charset="0"/>
              <a:ea typeface="新細明體" pitchFamily="18" charset="-120"/>
              <a:cs typeface="+mn-cs"/>
            </a:endParaRPr>
          </a:p>
          <a:p>
            <a:pPr>
              <a:defRPr/>
            </a:pPr>
            <a:r>
              <a:rPr lang="en-US" altLang="zh-TW" sz="2800" dirty="0">
                <a:solidFill>
                  <a:schemeClr val="tx2">
                    <a:lumMod val="75000"/>
                  </a:schemeClr>
                </a:solidFill>
                <a:latin typeface="Verdana" pitchFamily="34" charset="0"/>
                <a:ea typeface="新細明體" pitchFamily="18" charset="-120"/>
                <a:cs typeface="+mn-cs"/>
              </a:rPr>
              <a:t>PIRLS</a:t>
            </a:r>
            <a:r>
              <a:rPr lang="zh-TW" altLang="en-US" sz="2800" dirty="0">
                <a:solidFill>
                  <a:schemeClr val="tx2">
                    <a:lumMod val="75000"/>
                  </a:schemeClr>
                </a:solidFill>
                <a:latin typeface="Verdana" pitchFamily="34" charset="0"/>
                <a:ea typeface="新細明體" pitchFamily="18" charset="-120"/>
                <a:cs typeface="+mn-cs"/>
              </a:rPr>
              <a:t>　</a:t>
            </a:r>
            <a:r>
              <a:rPr lang="zh-TW" altLang="zh-TW" sz="2800" dirty="0">
                <a:solidFill>
                  <a:schemeClr val="tx2">
                    <a:lumMod val="75000"/>
                  </a:schemeClr>
                </a:solidFill>
                <a:latin typeface="Verdana" pitchFamily="34" charset="0"/>
                <a:ea typeface="新細明體" pitchFamily="18" charset="-120"/>
                <a:cs typeface="+mn-cs"/>
              </a:rPr>
              <a:t>臺灣學生在</a:t>
            </a:r>
            <a:r>
              <a:rPr lang="en-US" altLang="zh-TW" sz="2800" dirty="0">
                <a:solidFill>
                  <a:schemeClr val="tx2">
                    <a:lumMod val="75000"/>
                  </a:schemeClr>
                </a:solidFill>
                <a:latin typeface="Verdana" pitchFamily="34" charset="0"/>
                <a:ea typeface="新細明體" pitchFamily="18" charset="-120"/>
                <a:cs typeface="+mn-cs"/>
              </a:rPr>
              <a:t>45</a:t>
            </a:r>
            <a:r>
              <a:rPr lang="zh-TW" altLang="zh-TW" sz="2800" dirty="0">
                <a:solidFill>
                  <a:schemeClr val="tx2">
                    <a:lumMod val="75000"/>
                  </a:schemeClr>
                </a:solidFill>
                <a:latin typeface="Verdana" pitchFamily="34" charset="0"/>
                <a:ea typeface="新細明體" pitchFamily="18" charset="-120"/>
                <a:cs typeface="+mn-cs"/>
              </a:rPr>
              <a:t>個國家</a:t>
            </a:r>
            <a:r>
              <a:rPr lang="zh-TW" altLang="en-US" sz="2800" dirty="0">
                <a:solidFill>
                  <a:schemeClr val="tx2">
                    <a:lumMod val="75000"/>
                  </a:schemeClr>
                </a:solidFill>
                <a:latin typeface="Verdana" pitchFamily="34" charset="0"/>
                <a:ea typeface="新細明體" pitchFamily="18" charset="-120"/>
                <a:cs typeface="+mn-cs"/>
              </a:rPr>
              <a:t>和地區</a:t>
            </a:r>
            <a:r>
              <a:rPr lang="zh-TW" altLang="zh-TW" sz="2800" dirty="0">
                <a:solidFill>
                  <a:schemeClr val="tx2">
                    <a:lumMod val="75000"/>
                  </a:schemeClr>
                </a:solidFill>
                <a:latin typeface="Verdana" pitchFamily="34" charset="0"/>
                <a:ea typeface="新細明體" pitchFamily="18" charset="-120"/>
                <a:cs typeface="+mn-cs"/>
              </a:rPr>
              <a:t>中排名</a:t>
            </a:r>
            <a:r>
              <a:rPr lang="en-US" altLang="zh-TW" sz="2800" dirty="0">
                <a:solidFill>
                  <a:schemeClr val="tx2">
                    <a:lumMod val="75000"/>
                  </a:schemeClr>
                </a:solidFill>
                <a:latin typeface="Verdana" pitchFamily="34" charset="0"/>
                <a:ea typeface="新細明體" pitchFamily="18" charset="-120"/>
                <a:cs typeface="+mn-cs"/>
              </a:rPr>
              <a:t>22</a:t>
            </a:r>
            <a:r>
              <a:rPr lang="zh-TW" altLang="zh-TW" sz="2800" dirty="0">
                <a:solidFill>
                  <a:schemeClr val="tx2">
                    <a:lumMod val="75000"/>
                  </a:schemeClr>
                </a:solidFill>
                <a:latin typeface="Verdana" pitchFamily="34" charset="0"/>
                <a:ea typeface="新細明體" pitchFamily="18" charset="-120"/>
                <a:cs typeface="+mn-cs"/>
              </a:rPr>
              <a:t>。</a:t>
            </a:r>
            <a:endParaRPr lang="en-US" altLang="zh-TW" sz="2800" dirty="0">
              <a:solidFill>
                <a:schemeClr val="tx2">
                  <a:lumMod val="75000"/>
                </a:schemeClr>
              </a:solidFill>
              <a:latin typeface="Verdana" pitchFamily="34" charset="0"/>
              <a:ea typeface="新細明體" pitchFamily="18" charset="-120"/>
              <a:cs typeface="+mn-cs"/>
            </a:endParaRPr>
          </a:p>
          <a:p>
            <a:pPr>
              <a:defRPr/>
            </a:pPr>
            <a:endParaRPr lang="en-US" altLang="zh-TW" sz="2800" b="0" dirty="0">
              <a:solidFill>
                <a:schemeClr val="tx2">
                  <a:lumMod val="75000"/>
                </a:schemeClr>
              </a:solidFill>
              <a:latin typeface="Verdana" pitchFamily="34" charset="0"/>
              <a:ea typeface="新細明體" pitchFamily="18" charset="-120"/>
              <a:cs typeface="+mn-cs"/>
            </a:endParaRPr>
          </a:p>
          <a:p>
            <a:pPr>
              <a:defRPr/>
            </a:pPr>
            <a:endParaRPr lang="en-US" altLang="zh-TW" sz="2800" b="0" dirty="0">
              <a:solidFill>
                <a:schemeClr val="tx2">
                  <a:lumMod val="75000"/>
                </a:schemeClr>
              </a:solidFill>
              <a:latin typeface="Verdana" pitchFamily="34" charset="0"/>
              <a:ea typeface="新細明體" pitchFamily="18" charset="-120"/>
              <a:cs typeface="+mn-cs"/>
            </a:endParaRPr>
          </a:p>
          <a:p>
            <a:pPr>
              <a:defRPr/>
            </a:pPr>
            <a:r>
              <a:rPr lang="zh-TW" altLang="en-US" sz="2800" b="0" dirty="0">
                <a:solidFill>
                  <a:schemeClr val="tx2">
                    <a:lumMod val="75000"/>
                  </a:schemeClr>
                </a:solidFill>
                <a:latin typeface="Verdana" pitchFamily="34" charset="0"/>
                <a:ea typeface="新細明體" pitchFamily="18" charset="-120"/>
                <a:cs typeface="+mn-cs"/>
              </a:rPr>
              <a:t>　　　　　　</a:t>
            </a:r>
            <a:endParaRPr lang="en-US" altLang="zh-TW" sz="2800" b="0" dirty="0">
              <a:solidFill>
                <a:schemeClr val="tx2">
                  <a:lumMod val="75000"/>
                </a:schemeClr>
              </a:solidFill>
              <a:latin typeface="Verdana" pitchFamily="34" charset="0"/>
              <a:ea typeface="新細明體" pitchFamily="18" charset="-120"/>
              <a:cs typeface="+mn-cs"/>
            </a:endParaRPr>
          </a:p>
          <a:p>
            <a:pPr>
              <a:defRPr/>
            </a:pPr>
            <a:r>
              <a:rPr lang="zh-TW" altLang="en-US" sz="2800" b="0" dirty="0">
                <a:solidFill>
                  <a:schemeClr val="tx2">
                    <a:lumMod val="75000"/>
                  </a:schemeClr>
                </a:solidFill>
                <a:latin typeface="Verdana" pitchFamily="34" charset="0"/>
                <a:ea typeface="新細明體" pitchFamily="18" charset="-120"/>
                <a:cs typeface="+mn-cs"/>
              </a:rPr>
              <a:t>　　　　　　</a:t>
            </a:r>
            <a:r>
              <a:rPr lang="zh-TW" altLang="zh-TW" sz="2800" b="0" dirty="0">
                <a:solidFill>
                  <a:schemeClr val="tx2">
                    <a:lumMod val="75000"/>
                  </a:schemeClr>
                </a:solidFill>
                <a:latin typeface="Verdana" pitchFamily="34" charset="0"/>
                <a:ea typeface="新細明體" pitchFamily="18" charset="-120"/>
                <a:cs typeface="+mn-cs"/>
              </a:rPr>
              <a:t>達最高分指標學生的比例明顯較少</a:t>
            </a:r>
            <a:r>
              <a:rPr lang="en-US" altLang="zh-TW" sz="2800" b="0" dirty="0">
                <a:solidFill>
                  <a:schemeClr val="tx2">
                    <a:lumMod val="75000"/>
                  </a:schemeClr>
                </a:solidFill>
                <a:latin typeface="Verdana" pitchFamily="34" charset="0"/>
                <a:ea typeface="新細明體" pitchFamily="18" charset="-120"/>
                <a:cs typeface="+mn-cs"/>
              </a:rPr>
              <a:t>…</a:t>
            </a:r>
            <a:r>
              <a:rPr lang="zh-TW" altLang="zh-TW" sz="2800" b="0" dirty="0">
                <a:solidFill>
                  <a:schemeClr val="tx2">
                    <a:lumMod val="75000"/>
                  </a:schemeClr>
                </a:solidFill>
                <a:latin typeface="Verdana" pitchFamily="34" charset="0"/>
                <a:ea typeface="新細明體" pitchFamily="18" charset="-120"/>
                <a:cs typeface="+mn-cs"/>
              </a:rPr>
              <a:t>。</a:t>
            </a:r>
            <a:endParaRPr lang="en-US" altLang="zh-TW" sz="2800" b="0" dirty="0">
              <a:solidFill>
                <a:schemeClr val="tx2">
                  <a:lumMod val="75000"/>
                </a:schemeClr>
              </a:solidFill>
              <a:latin typeface="Verdana" pitchFamily="34" charset="0"/>
              <a:ea typeface="新細明體" pitchFamily="18" charset="-120"/>
              <a:cs typeface="+mn-cs"/>
            </a:endParaRPr>
          </a:p>
          <a:p>
            <a:pPr>
              <a:defRPr/>
            </a:pPr>
            <a:r>
              <a:rPr lang="zh-TW" altLang="en-US" sz="2800" b="0" dirty="0">
                <a:solidFill>
                  <a:schemeClr val="tx2">
                    <a:lumMod val="75000"/>
                  </a:schemeClr>
                </a:solidFill>
                <a:latin typeface="Verdana" pitchFamily="34" charset="0"/>
                <a:ea typeface="新細明體" pitchFamily="18" charset="-120"/>
                <a:cs typeface="+mn-cs"/>
              </a:rPr>
              <a:t>　　　　　　尚有學生</a:t>
            </a:r>
            <a:r>
              <a:rPr lang="zh-TW" altLang="zh-TW" sz="2800" b="0" dirty="0">
                <a:solidFill>
                  <a:schemeClr val="tx2">
                    <a:lumMod val="75000"/>
                  </a:schemeClr>
                </a:solidFill>
                <a:latin typeface="Verdana" pitchFamily="34" charset="0"/>
                <a:ea typeface="新細明體" pitchFamily="18" charset="-120"/>
                <a:cs typeface="+mn-cs"/>
              </a:rPr>
              <a:t>未達最低分指標</a:t>
            </a:r>
            <a:r>
              <a:rPr lang="en-US" altLang="zh-TW" sz="2800" b="0" dirty="0">
                <a:solidFill>
                  <a:schemeClr val="tx2">
                    <a:lumMod val="75000"/>
                  </a:schemeClr>
                </a:solidFill>
                <a:latin typeface="Verdana" pitchFamily="34" charset="0"/>
                <a:ea typeface="新細明體" pitchFamily="18" charset="-120"/>
                <a:cs typeface="+mn-cs"/>
              </a:rPr>
              <a:t>…</a:t>
            </a:r>
            <a:r>
              <a:rPr lang="zh-TW" altLang="zh-TW" sz="2800" b="0" dirty="0">
                <a:solidFill>
                  <a:schemeClr val="tx2">
                    <a:lumMod val="75000"/>
                  </a:schemeClr>
                </a:solidFill>
                <a:latin typeface="Verdana" pitchFamily="34" charset="0"/>
                <a:ea typeface="新細明體" pitchFamily="18" charset="-120"/>
                <a:cs typeface="+mn-cs"/>
              </a:rPr>
              <a:t>。</a:t>
            </a:r>
            <a:endParaRPr lang="en-US" altLang="zh-TW" sz="2800" b="0" dirty="0">
              <a:solidFill>
                <a:schemeClr val="tx2">
                  <a:lumMod val="75000"/>
                </a:schemeClr>
              </a:solidFill>
              <a:latin typeface="Verdana" pitchFamily="34" charset="0"/>
              <a:ea typeface="新細明體" pitchFamily="18" charset="-120"/>
              <a:cs typeface="+mn-cs"/>
            </a:endParaRPr>
          </a:p>
          <a:p>
            <a:pPr>
              <a:defRPr/>
            </a:pPr>
            <a:endParaRPr lang="zh-TW" altLang="zh-TW" sz="2800" b="0" dirty="0">
              <a:solidFill>
                <a:schemeClr val="tx2">
                  <a:lumMod val="75000"/>
                </a:schemeClr>
              </a:solidFill>
              <a:latin typeface="Verdana" pitchFamily="34" charset="0"/>
              <a:ea typeface="新細明體" pitchFamily="18" charset="-120"/>
              <a:cs typeface="+mn-cs"/>
            </a:endParaRPr>
          </a:p>
        </p:txBody>
      </p:sp>
      <p:sp>
        <p:nvSpPr>
          <p:cNvPr id="5" name="標題 4"/>
          <p:cNvSpPr>
            <a:spLocks noGrp="1"/>
          </p:cNvSpPr>
          <p:nvPr>
            <p:ph type="title"/>
          </p:nvPr>
        </p:nvSpPr>
        <p:spPr/>
        <p:txBody>
          <a:bodyPr/>
          <a:lstStyle/>
          <a:p>
            <a:pPr>
              <a:defRPr/>
            </a:pPr>
            <a:endParaRPr kumimoji="0" lang="zh-TW" altLang="en-US" dirty="0">
              <a:cs typeface="+mj-cs"/>
            </a:endParaRPr>
          </a:p>
        </p:txBody>
      </p:sp>
    </p:spTree>
    <p:extLst>
      <p:ext uri="{BB962C8B-B14F-4D97-AF65-F5344CB8AC3E}">
        <p14:creationId xmlns:p14="http://schemas.microsoft.com/office/powerpoint/2010/main" val="808059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 calcmode="lin" valueType="num">
                                      <p:cBhvr additive="base">
                                        <p:cTn id="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anim calcmode="lin" valueType="num">
                                      <p:cBhvr additive="base">
                                        <p:cTn id="1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anim calcmode="lin" valueType="num">
                                      <p:cBhvr additive="base">
                                        <p:cTn id="1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anim calcmode="lin" valueType="num">
                                      <p:cBhvr additive="base">
                                        <p:cTn id="2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標題 5"/>
          <p:cNvSpPr>
            <a:spLocks noGrp="1"/>
          </p:cNvSpPr>
          <p:nvPr>
            <p:ph type="title"/>
          </p:nvPr>
        </p:nvSpPr>
        <p:spPr/>
        <p:txBody>
          <a:bodyPr/>
          <a:lstStyle/>
          <a:p>
            <a:pPr eaLnBrk="1" hangingPunct="1"/>
            <a:r>
              <a:rPr kumimoji="0" lang="en-US" altLang="zh-TW">
                <a:latin typeface="Georgia" charset="0"/>
                <a:ea typeface="微軟正黑體" charset="0"/>
              </a:rPr>
              <a:t>PIRLS 2006</a:t>
            </a:r>
            <a:endParaRPr kumimoji="0" lang="zh-TW" altLang="en-US">
              <a:latin typeface="Georgia" charset="0"/>
              <a:ea typeface="微軟正黑體" charset="0"/>
            </a:endParaRPr>
          </a:p>
        </p:txBody>
      </p:sp>
      <p:sp>
        <p:nvSpPr>
          <p:cNvPr id="61442" name="日期版面配置區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kumimoji="1" sz="2400" b="1">
                <a:solidFill>
                  <a:schemeClr val="tx1"/>
                </a:solidFill>
                <a:latin typeface="Verdana" charset="0"/>
                <a:ea typeface="新細明體" charset="0"/>
                <a:cs typeface="新細明體" charset="0"/>
              </a:defRPr>
            </a:lvl1pPr>
            <a:lvl2pPr marL="742950" indent="-285750">
              <a:defRPr kumimoji="1" sz="2400" b="1">
                <a:solidFill>
                  <a:schemeClr val="tx1"/>
                </a:solidFill>
                <a:latin typeface="Verdana" charset="0"/>
                <a:ea typeface="新細明體" charset="0"/>
              </a:defRPr>
            </a:lvl2pPr>
            <a:lvl3pPr marL="1143000" indent="-228600">
              <a:defRPr kumimoji="1" sz="2400" b="1">
                <a:solidFill>
                  <a:schemeClr val="tx1"/>
                </a:solidFill>
                <a:latin typeface="Verdana" charset="0"/>
                <a:ea typeface="新細明體" charset="0"/>
              </a:defRPr>
            </a:lvl3pPr>
            <a:lvl4pPr marL="1600200" indent="-228600">
              <a:defRPr kumimoji="1" sz="2400" b="1">
                <a:solidFill>
                  <a:schemeClr val="tx1"/>
                </a:solidFill>
                <a:latin typeface="Verdana" charset="0"/>
                <a:ea typeface="新細明體" charset="0"/>
              </a:defRPr>
            </a:lvl4pPr>
            <a:lvl5pPr marL="2057400" indent="-228600">
              <a:defRPr kumimoji="1" sz="2400" b="1">
                <a:solidFill>
                  <a:schemeClr val="tx1"/>
                </a:solidFill>
                <a:latin typeface="Verdana" charset="0"/>
                <a:ea typeface="新細明體" charset="0"/>
              </a:defRPr>
            </a:lvl5pPr>
            <a:lvl6pPr marL="2514600" indent="-228600" fontAlgn="base">
              <a:spcBef>
                <a:spcPct val="0"/>
              </a:spcBef>
              <a:spcAft>
                <a:spcPct val="0"/>
              </a:spcAft>
              <a:defRPr kumimoji="1" sz="2400" b="1">
                <a:solidFill>
                  <a:schemeClr val="tx1"/>
                </a:solidFill>
                <a:latin typeface="Verdana" charset="0"/>
                <a:ea typeface="新細明體" charset="0"/>
              </a:defRPr>
            </a:lvl6pPr>
            <a:lvl7pPr marL="2971800" indent="-228600" fontAlgn="base">
              <a:spcBef>
                <a:spcPct val="0"/>
              </a:spcBef>
              <a:spcAft>
                <a:spcPct val="0"/>
              </a:spcAft>
              <a:defRPr kumimoji="1" sz="2400" b="1">
                <a:solidFill>
                  <a:schemeClr val="tx1"/>
                </a:solidFill>
                <a:latin typeface="Verdana" charset="0"/>
                <a:ea typeface="新細明體" charset="0"/>
              </a:defRPr>
            </a:lvl7pPr>
            <a:lvl8pPr marL="3429000" indent="-228600" fontAlgn="base">
              <a:spcBef>
                <a:spcPct val="0"/>
              </a:spcBef>
              <a:spcAft>
                <a:spcPct val="0"/>
              </a:spcAft>
              <a:defRPr kumimoji="1" sz="2400" b="1">
                <a:solidFill>
                  <a:schemeClr val="tx1"/>
                </a:solidFill>
                <a:latin typeface="Verdana" charset="0"/>
                <a:ea typeface="新細明體" charset="0"/>
              </a:defRPr>
            </a:lvl8pPr>
            <a:lvl9pPr marL="3886200" indent="-228600" fontAlgn="base">
              <a:spcBef>
                <a:spcPct val="0"/>
              </a:spcBef>
              <a:spcAft>
                <a:spcPct val="0"/>
              </a:spcAft>
              <a:defRPr kumimoji="1" sz="2400" b="1">
                <a:solidFill>
                  <a:schemeClr val="tx1"/>
                </a:solidFill>
                <a:latin typeface="Verdana" charset="0"/>
                <a:ea typeface="新細明體" charset="0"/>
              </a:defRPr>
            </a:lvl9pPr>
          </a:lstStyle>
          <a:p>
            <a:r>
              <a:rPr kumimoji="0" lang="en-US" altLang="zh-TW" sz="1400" b="0">
                <a:solidFill>
                  <a:srgbClr val="FFFFFF"/>
                </a:solidFill>
              </a:rPr>
              <a:t> </a:t>
            </a:r>
            <a:endParaRPr kumimoji="0" lang="zh-TW" altLang="en-US" sz="1400" b="0">
              <a:solidFill>
                <a:srgbClr val="FFFFFF"/>
              </a:solidFill>
            </a:endParaRPr>
          </a:p>
        </p:txBody>
      </p:sp>
      <p:graphicFrame>
        <p:nvGraphicFramePr>
          <p:cNvPr id="7" name="Group 44"/>
          <p:cNvGraphicFramePr>
            <a:graphicFrameLocks/>
          </p:cNvGraphicFramePr>
          <p:nvPr/>
        </p:nvGraphicFramePr>
        <p:xfrm>
          <a:off x="546383" y="1578641"/>
          <a:ext cx="8026145" cy="4136375"/>
        </p:xfrm>
        <a:graphic>
          <a:graphicData uri="http://schemas.openxmlformats.org/drawingml/2006/table">
            <a:tbl>
              <a:tblPr firstRow="1">
                <a:tableStyleId>{3C2FFA5D-87B4-456A-9821-1D502468CF0F}</a:tableStyleId>
              </a:tblPr>
              <a:tblGrid>
                <a:gridCol w="1258141"/>
                <a:gridCol w="1692001"/>
                <a:gridCol w="1692001"/>
                <a:gridCol w="1692001"/>
                <a:gridCol w="1692001"/>
              </a:tblGrid>
              <a:tr h="9683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1" lang="zh-TW" altLang="en-US" sz="2600" u="none" strike="noStrike" cap="none" normalizeH="0" baseline="0" dirty="0" smtClean="0">
                          <a:ln>
                            <a:noFill/>
                          </a:ln>
                          <a:effectLst/>
                        </a:rPr>
                        <a:t>％</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1" lang="zh-TW" altLang="en-US" sz="2200" u="none" strike="noStrike" cap="none" normalizeH="0" baseline="0" dirty="0" smtClean="0">
                          <a:ln>
                            <a:noFill/>
                          </a:ln>
                          <a:effectLst/>
                        </a:rPr>
                        <a:t>（累進）</a:t>
                      </a:r>
                      <a:endParaRPr kumimoji="1" lang="zh-TW" altLang="en-US" sz="2200" b="0"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zh-TW" altLang="en-US" sz="2600" u="none" strike="noStrike" cap="none" normalizeH="0" baseline="0" dirty="0" smtClean="0">
                          <a:ln>
                            <a:noFill/>
                          </a:ln>
                          <a:effectLst/>
                        </a:rPr>
                        <a:t>最高</a:t>
                      </a:r>
                      <a:r>
                        <a:rPr kumimoji="1" lang="en-US" altLang="zh-TW" sz="2600" u="none" strike="noStrike" cap="none" normalizeH="0" baseline="0" dirty="0" smtClean="0">
                          <a:ln>
                            <a:noFill/>
                          </a:ln>
                          <a:effectLst/>
                        </a:rPr>
                        <a:t>625</a:t>
                      </a:r>
                      <a:endParaRPr kumimoji="1" lang="en-US" altLang="zh-TW" sz="2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zh-TW" altLang="en-US" sz="2600" u="none" strike="noStrike" cap="none" normalizeH="0" baseline="0" dirty="0" smtClean="0">
                          <a:ln>
                            <a:noFill/>
                          </a:ln>
                          <a:effectLst/>
                        </a:rPr>
                        <a:t>高</a:t>
                      </a:r>
                      <a:r>
                        <a:rPr kumimoji="1" lang="en-US" altLang="zh-TW" sz="2600" u="none" strike="noStrike" cap="none" normalizeH="0" baseline="0" dirty="0" smtClean="0">
                          <a:ln>
                            <a:noFill/>
                          </a:ln>
                          <a:effectLst/>
                        </a:rPr>
                        <a:t>550</a:t>
                      </a:r>
                      <a:endParaRPr kumimoji="1" lang="en-US" altLang="zh-TW" sz="2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zh-TW" altLang="en-US" sz="2600" u="none" strike="noStrike" cap="none" normalizeH="0" baseline="0" dirty="0" smtClean="0">
                          <a:ln>
                            <a:noFill/>
                          </a:ln>
                          <a:effectLst/>
                        </a:rPr>
                        <a:t>中</a:t>
                      </a:r>
                      <a:r>
                        <a:rPr kumimoji="1" lang="en-US" altLang="zh-TW" sz="2600" u="none" strike="noStrike" cap="none" normalizeH="0" baseline="0" dirty="0" smtClean="0">
                          <a:ln>
                            <a:noFill/>
                          </a:ln>
                          <a:effectLst/>
                        </a:rPr>
                        <a:t>475</a:t>
                      </a:r>
                      <a:endParaRPr kumimoji="1" lang="en-US" altLang="zh-TW" sz="2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zh-TW" altLang="en-US" sz="2600" u="none" strike="noStrike" cap="none" normalizeH="0" baseline="0" dirty="0" smtClean="0">
                          <a:ln>
                            <a:noFill/>
                          </a:ln>
                          <a:effectLst/>
                        </a:rPr>
                        <a:t>低</a:t>
                      </a:r>
                      <a:r>
                        <a:rPr kumimoji="1" lang="en-US" altLang="zh-TW" sz="2600" u="none" strike="noStrike" cap="none" normalizeH="0" baseline="0" dirty="0" smtClean="0">
                          <a:ln>
                            <a:noFill/>
                          </a:ln>
                          <a:effectLst/>
                        </a:rPr>
                        <a:t>400</a:t>
                      </a:r>
                      <a:endParaRPr kumimoji="1" lang="en-US" altLang="zh-TW" sz="2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92000">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zh-TW" altLang="en-US" sz="2600" u="none" strike="noStrike" cap="none" normalizeH="0" baseline="0" dirty="0" smtClean="0">
                          <a:ln>
                            <a:noFill/>
                          </a:ln>
                          <a:effectLst/>
                        </a:rPr>
                        <a:t>台灣</a:t>
                      </a:r>
                      <a:endParaRPr kumimoji="1" lang="zh-TW" altLang="en-US"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dirty="0" smtClean="0">
                          <a:ln>
                            <a:noFill/>
                          </a:ln>
                          <a:effectLst/>
                        </a:rPr>
                        <a:t>7</a:t>
                      </a:r>
                      <a:endParaRPr kumimoji="1" lang="en-US" altLang="zh-TW"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dirty="0" smtClean="0">
                          <a:ln>
                            <a:noFill/>
                          </a:ln>
                          <a:effectLst/>
                        </a:rPr>
                        <a:t>36 (43)</a:t>
                      </a:r>
                      <a:endParaRPr kumimoji="1" lang="en-US" altLang="zh-TW"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dirty="0" smtClean="0">
                          <a:ln>
                            <a:noFill/>
                          </a:ln>
                          <a:effectLst/>
                        </a:rPr>
                        <a:t>41</a:t>
                      </a:r>
                      <a:r>
                        <a:rPr kumimoji="1" lang="zh-TW" altLang="en-US" sz="2600" u="none" strike="noStrike" cap="none" normalizeH="0" baseline="0" dirty="0" smtClean="0">
                          <a:ln>
                            <a:noFill/>
                          </a:ln>
                          <a:effectLst/>
                        </a:rPr>
                        <a:t> </a:t>
                      </a:r>
                      <a:r>
                        <a:rPr kumimoji="1" lang="en-US" altLang="zh-TW" sz="2600" u="none" strike="noStrike" cap="none" normalizeH="0" baseline="0" dirty="0" smtClean="0">
                          <a:ln>
                            <a:noFill/>
                          </a:ln>
                          <a:effectLst/>
                        </a:rPr>
                        <a:t>(84)</a:t>
                      </a:r>
                      <a:endParaRPr kumimoji="1" lang="en-US" altLang="zh-TW"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dirty="0" smtClean="0">
                          <a:ln>
                            <a:noFill/>
                          </a:ln>
                          <a:effectLst/>
                        </a:rPr>
                        <a:t>13</a:t>
                      </a:r>
                      <a:r>
                        <a:rPr kumimoji="1" lang="zh-TW" altLang="en-US" sz="2600" u="none" strike="noStrike" cap="none" normalizeH="0" baseline="0" dirty="0" smtClean="0">
                          <a:ln>
                            <a:noFill/>
                          </a:ln>
                          <a:effectLst/>
                        </a:rPr>
                        <a:t> </a:t>
                      </a:r>
                      <a:r>
                        <a:rPr kumimoji="1" lang="en-US" altLang="zh-TW" sz="2600" u="none" strike="noStrike" cap="none" normalizeH="0" baseline="0" dirty="0" smtClean="0">
                          <a:ln>
                            <a:noFill/>
                          </a:ln>
                          <a:effectLst/>
                        </a:rPr>
                        <a:t>(97)</a:t>
                      </a:r>
                      <a:endParaRPr kumimoji="1" lang="en-US" altLang="zh-TW"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792000">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zh-TW" altLang="en-US" sz="2600" u="none" strike="noStrike" cap="none" normalizeH="0" baseline="0" dirty="0" smtClean="0">
                          <a:ln>
                            <a:noFill/>
                          </a:ln>
                          <a:effectLst/>
                        </a:rPr>
                        <a:t>國際</a:t>
                      </a:r>
                      <a:endParaRPr kumimoji="1" lang="zh-TW" altLang="en-US"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smtClean="0">
                          <a:ln>
                            <a:noFill/>
                          </a:ln>
                          <a:effectLst/>
                        </a:rPr>
                        <a:t>7</a:t>
                      </a:r>
                      <a:endParaRPr kumimoji="1" lang="en-US" altLang="zh-TW" sz="2600" b="0" i="0" u="none" strike="noStrike" cap="none" normalizeH="0" baseline="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dirty="0" smtClean="0">
                          <a:ln>
                            <a:noFill/>
                          </a:ln>
                          <a:effectLst/>
                        </a:rPr>
                        <a:t>34</a:t>
                      </a:r>
                      <a:r>
                        <a:rPr kumimoji="1" lang="zh-TW" altLang="en-US" sz="2600" u="none" strike="noStrike" cap="none" normalizeH="0" baseline="0" dirty="0" smtClean="0">
                          <a:ln>
                            <a:noFill/>
                          </a:ln>
                          <a:effectLst/>
                        </a:rPr>
                        <a:t> </a:t>
                      </a:r>
                      <a:r>
                        <a:rPr kumimoji="1" lang="en-US" altLang="zh-TW" sz="2600" u="none" strike="noStrike" cap="none" normalizeH="0" baseline="0" dirty="0" smtClean="0">
                          <a:ln>
                            <a:noFill/>
                          </a:ln>
                          <a:effectLst/>
                        </a:rPr>
                        <a:t>(41)</a:t>
                      </a:r>
                      <a:endParaRPr kumimoji="1" lang="en-US" altLang="zh-TW"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dirty="0" smtClean="0">
                          <a:ln>
                            <a:noFill/>
                          </a:ln>
                          <a:effectLst/>
                        </a:rPr>
                        <a:t>35</a:t>
                      </a:r>
                      <a:r>
                        <a:rPr kumimoji="1" lang="zh-TW" altLang="en-US" sz="2600" u="none" strike="noStrike" cap="none" normalizeH="0" baseline="0" dirty="0" smtClean="0">
                          <a:ln>
                            <a:noFill/>
                          </a:ln>
                          <a:effectLst/>
                        </a:rPr>
                        <a:t> </a:t>
                      </a:r>
                      <a:r>
                        <a:rPr kumimoji="1" lang="en-US" altLang="zh-TW" sz="2600" u="none" strike="noStrike" cap="none" normalizeH="0" baseline="0" dirty="0" smtClean="0">
                          <a:ln>
                            <a:noFill/>
                          </a:ln>
                          <a:effectLst/>
                        </a:rPr>
                        <a:t>(76)</a:t>
                      </a:r>
                      <a:endParaRPr kumimoji="1" lang="en-US" altLang="zh-TW"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dirty="0" smtClean="0">
                          <a:ln>
                            <a:noFill/>
                          </a:ln>
                          <a:effectLst/>
                        </a:rPr>
                        <a:t>18</a:t>
                      </a:r>
                      <a:r>
                        <a:rPr kumimoji="1" lang="zh-TW" altLang="en-US" sz="2600" u="none" strike="noStrike" cap="none" normalizeH="0" baseline="0" dirty="0" smtClean="0">
                          <a:ln>
                            <a:noFill/>
                          </a:ln>
                          <a:effectLst/>
                        </a:rPr>
                        <a:t> </a:t>
                      </a:r>
                      <a:r>
                        <a:rPr kumimoji="1" lang="en-US" altLang="zh-TW" sz="2600" u="none" strike="noStrike" cap="none" normalizeH="0" baseline="0" dirty="0" smtClean="0">
                          <a:ln>
                            <a:noFill/>
                          </a:ln>
                          <a:effectLst/>
                        </a:rPr>
                        <a:t>(94)</a:t>
                      </a:r>
                      <a:endParaRPr kumimoji="1" lang="en-US" altLang="zh-TW"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792000">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zh-TW" altLang="en-US" sz="2600" u="none" strike="noStrike" cap="none" normalizeH="0" baseline="0" dirty="0" smtClean="0">
                          <a:ln>
                            <a:noFill/>
                          </a:ln>
                          <a:effectLst/>
                        </a:rPr>
                        <a:t>香港</a:t>
                      </a:r>
                      <a:endParaRPr kumimoji="1" lang="zh-TW" altLang="en-US"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smtClean="0">
                          <a:ln>
                            <a:noFill/>
                          </a:ln>
                          <a:effectLst/>
                        </a:rPr>
                        <a:t>15</a:t>
                      </a:r>
                      <a:endParaRPr kumimoji="1" lang="en-US" altLang="zh-TW" sz="2600" b="0" i="0" u="none" strike="noStrike" cap="none" normalizeH="0" baseline="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dirty="0" smtClean="0">
                          <a:ln>
                            <a:noFill/>
                          </a:ln>
                          <a:effectLst/>
                        </a:rPr>
                        <a:t>47</a:t>
                      </a:r>
                      <a:r>
                        <a:rPr kumimoji="1" lang="zh-TW" altLang="en-US" sz="2600" u="none" strike="noStrike" cap="none" normalizeH="0" baseline="0" dirty="0" smtClean="0">
                          <a:ln>
                            <a:noFill/>
                          </a:ln>
                          <a:effectLst/>
                        </a:rPr>
                        <a:t> </a:t>
                      </a:r>
                      <a:r>
                        <a:rPr kumimoji="1" lang="en-US" altLang="zh-TW" sz="2600" u="none" strike="noStrike" cap="none" normalizeH="0" baseline="0" dirty="0" smtClean="0">
                          <a:ln>
                            <a:noFill/>
                          </a:ln>
                          <a:effectLst/>
                        </a:rPr>
                        <a:t>(62)</a:t>
                      </a:r>
                      <a:endParaRPr kumimoji="1" lang="en-US" altLang="zh-TW"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dirty="0" smtClean="0">
                          <a:ln>
                            <a:noFill/>
                          </a:ln>
                          <a:effectLst/>
                        </a:rPr>
                        <a:t>30</a:t>
                      </a:r>
                      <a:r>
                        <a:rPr kumimoji="1" lang="zh-TW" altLang="en-US" sz="2600" u="none" strike="noStrike" cap="none" normalizeH="0" baseline="0" dirty="0" smtClean="0">
                          <a:ln>
                            <a:noFill/>
                          </a:ln>
                          <a:effectLst/>
                        </a:rPr>
                        <a:t> </a:t>
                      </a:r>
                      <a:r>
                        <a:rPr kumimoji="1" lang="en-US" altLang="zh-TW" sz="2600" u="none" strike="noStrike" cap="none" normalizeH="0" baseline="0" dirty="0" smtClean="0">
                          <a:ln>
                            <a:noFill/>
                          </a:ln>
                          <a:effectLst/>
                        </a:rPr>
                        <a:t>(92)</a:t>
                      </a:r>
                      <a:endParaRPr kumimoji="1" lang="en-US" altLang="zh-TW"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dirty="0" smtClean="0">
                          <a:ln>
                            <a:noFill/>
                          </a:ln>
                          <a:effectLst/>
                        </a:rPr>
                        <a:t>7</a:t>
                      </a:r>
                      <a:r>
                        <a:rPr kumimoji="1" lang="zh-TW" altLang="en-US" sz="2600" u="none" strike="noStrike" cap="none" normalizeH="0" baseline="0" dirty="0" smtClean="0">
                          <a:ln>
                            <a:noFill/>
                          </a:ln>
                          <a:effectLst/>
                        </a:rPr>
                        <a:t> </a:t>
                      </a:r>
                      <a:r>
                        <a:rPr kumimoji="1" lang="en-US" altLang="zh-TW" sz="2600" u="none" strike="noStrike" cap="none" normalizeH="0" baseline="0" dirty="0" smtClean="0">
                          <a:ln>
                            <a:noFill/>
                          </a:ln>
                          <a:effectLst/>
                        </a:rPr>
                        <a:t>(99)</a:t>
                      </a:r>
                      <a:endParaRPr kumimoji="1" lang="en-US" altLang="zh-TW"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792000">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zh-TW" altLang="en-US" sz="2600" u="none" strike="noStrike" cap="none" normalizeH="0" baseline="0" dirty="0" smtClean="0">
                          <a:ln>
                            <a:noFill/>
                          </a:ln>
                          <a:effectLst/>
                        </a:rPr>
                        <a:t>新加坡</a:t>
                      </a:r>
                      <a:endParaRPr kumimoji="1" lang="zh-TW" altLang="en-US"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dirty="0" smtClean="0">
                          <a:ln>
                            <a:noFill/>
                          </a:ln>
                          <a:effectLst/>
                        </a:rPr>
                        <a:t>19</a:t>
                      </a:r>
                      <a:endParaRPr kumimoji="1" lang="en-US" altLang="zh-TW"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dirty="0" smtClean="0">
                          <a:ln>
                            <a:noFill/>
                          </a:ln>
                          <a:effectLst/>
                        </a:rPr>
                        <a:t>39</a:t>
                      </a:r>
                      <a:r>
                        <a:rPr kumimoji="1" lang="zh-TW" altLang="en-US" sz="2600" u="none" strike="noStrike" cap="none" normalizeH="0" baseline="0" dirty="0" smtClean="0">
                          <a:ln>
                            <a:noFill/>
                          </a:ln>
                          <a:effectLst/>
                        </a:rPr>
                        <a:t> </a:t>
                      </a:r>
                      <a:r>
                        <a:rPr kumimoji="1" lang="en-US" altLang="zh-TW" sz="2600" u="none" strike="noStrike" cap="none" normalizeH="0" baseline="0" dirty="0" smtClean="0">
                          <a:ln>
                            <a:noFill/>
                          </a:ln>
                          <a:effectLst/>
                        </a:rPr>
                        <a:t>(58)</a:t>
                      </a:r>
                      <a:endParaRPr kumimoji="1" lang="en-US" altLang="zh-TW"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dirty="0" smtClean="0">
                          <a:ln>
                            <a:noFill/>
                          </a:ln>
                          <a:effectLst/>
                        </a:rPr>
                        <a:t>28</a:t>
                      </a:r>
                      <a:r>
                        <a:rPr kumimoji="1" lang="zh-TW" altLang="en-US" sz="2600" u="none" strike="noStrike" cap="none" normalizeH="0" baseline="0" dirty="0" smtClean="0">
                          <a:ln>
                            <a:noFill/>
                          </a:ln>
                          <a:effectLst/>
                        </a:rPr>
                        <a:t> </a:t>
                      </a:r>
                      <a:r>
                        <a:rPr kumimoji="1" lang="en-US" altLang="zh-TW" sz="2600" u="none" strike="noStrike" cap="none" normalizeH="0" baseline="0" dirty="0" smtClean="0">
                          <a:ln>
                            <a:noFill/>
                          </a:ln>
                          <a:effectLst/>
                        </a:rPr>
                        <a:t>(86)</a:t>
                      </a:r>
                      <a:endParaRPr kumimoji="1" lang="en-US" altLang="zh-TW"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1" lang="en-US" altLang="zh-TW" sz="2600" u="none" strike="noStrike" cap="none" normalizeH="0" baseline="0" dirty="0" smtClean="0">
                          <a:ln>
                            <a:noFill/>
                          </a:ln>
                          <a:effectLst/>
                        </a:rPr>
                        <a:t>11</a:t>
                      </a:r>
                      <a:r>
                        <a:rPr kumimoji="1" lang="zh-TW" altLang="en-US" sz="2600" u="none" strike="noStrike" cap="none" normalizeH="0" baseline="0" dirty="0" smtClean="0">
                          <a:ln>
                            <a:noFill/>
                          </a:ln>
                          <a:effectLst/>
                        </a:rPr>
                        <a:t> </a:t>
                      </a:r>
                      <a:r>
                        <a:rPr kumimoji="1" lang="en-US" altLang="zh-TW" sz="2600" u="none" strike="noStrike" cap="none" normalizeH="0" baseline="0" dirty="0" smtClean="0">
                          <a:ln>
                            <a:noFill/>
                          </a:ln>
                          <a:effectLst/>
                        </a:rPr>
                        <a:t>(97)</a:t>
                      </a:r>
                      <a:endParaRPr kumimoji="1" lang="en-US" altLang="zh-TW" sz="2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83326" marR="83326"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800337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Group 3"/>
          <p:cNvGraphicFramePr>
            <a:graphicFrameLocks noGrp="1"/>
          </p:cNvGraphicFramePr>
          <p:nvPr/>
        </p:nvGraphicFramePr>
        <p:xfrm>
          <a:off x="239713" y="1516063"/>
          <a:ext cx="8640765" cy="4926239"/>
        </p:xfrm>
        <a:graphic>
          <a:graphicData uri="http://schemas.openxmlformats.org/drawingml/2006/table">
            <a:tbl>
              <a:tblPr/>
              <a:tblGrid>
                <a:gridCol w="2448215"/>
                <a:gridCol w="884650"/>
                <a:gridCol w="884650"/>
                <a:gridCol w="884650"/>
                <a:gridCol w="884650"/>
                <a:gridCol w="884650"/>
                <a:gridCol w="884650"/>
                <a:gridCol w="884650"/>
              </a:tblGrid>
              <a:tr h="720035">
                <a:tc>
                  <a:txBody>
                    <a:bodyPr/>
                    <a:lstStyle/>
                    <a:p>
                      <a:pPr marL="0" marR="0" lvl="0" indent="0" algn="ctr" defTabSz="914400" rtl="0" eaLnBrk="0" fontAlgn="base" latinLnBrk="0" hangingPunct="0">
                        <a:lnSpc>
                          <a:spcPct val="120000"/>
                        </a:lnSpc>
                        <a:spcBef>
                          <a:spcPct val="0"/>
                        </a:spcBef>
                        <a:spcAft>
                          <a:spcPct val="0"/>
                        </a:spcAft>
                        <a:buClr>
                          <a:schemeClr val="accent1"/>
                        </a:buClr>
                        <a:buSzPct val="65000"/>
                        <a:buFont typeface="Wingdings" pitchFamily="2" charset="2"/>
                        <a:buNone/>
                        <a:tabLst/>
                      </a:pPr>
                      <a:endParaRPr kumimoji="1" lang="zh-TW" altLang="en-US" sz="1800" b="1" i="0" u="none" strike="noStrike" cap="none" normalizeH="0" baseline="0" dirty="0" smtClean="0">
                        <a:ln>
                          <a:noFill/>
                        </a:ln>
                        <a:solidFill>
                          <a:schemeClr val="tx1"/>
                        </a:solidFill>
                        <a:effectLst/>
                        <a:latin typeface="+mn-lt"/>
                        <a:ea typeface="新細明體" pitchFamily="18" charset="-120"/>
                      </a:endParaRP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zh-TW" altLang="en-US" sz="2000" b="0" i="0" u="none" strike="noStrike" cap="none" normalizeH="0" baseline="0" dirty="0" smtClean="0">
                          <a:ln>
                            <a:noFill/>
                          </a:ln>
                          <a:solidFill>
                            <a:schemeClr val="tx1"/>
                          </a:solidFill>
                          <a:effectLst/>
                          <a:latin typeface="+mn-lt"/>
                          <a:ea typeface="新細明體" pitchFamily="18" charset="-120"/>
                          <a:cs typeface="Times New Roman" pitchFamily="18" charset="0"/>
                        </a:rPr>
                        <a:t>台灣</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zh-TW" altLang="en-US" sz="2000" b="0" i="0" u="none" strike="noStrike" cap="none" normalizeH="0" baseline="0" dirty="0" smtClean="0">
                          <a:ln>
                            <a:noFill/>
                          </a:ln>
                          <a:solidFill>
                            <a:schemeClr val="tx1"/>
                          </a:solidFill>
                          <a:effectLst/>
                          <a:latin typeface="+mn-lt"/>
                          <a:ea typeface="新細明體" pitchFamily="18" charset="-120"/>
                          <a:cs typeface="Times New Roman" pitchFamily="18" charset="0"/>
                        </a:rPr>
                        <a:t>日本</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zh-TW" altLang="en-US" sz="2000" b="0" i="0" u="none" strike="noStrike" cap="none" normalizeH="0" baseline="0" dirty="0" smtClean="0">
                          <a:ln>
                            <a:noFill/>
                          </a:ln>
                          <a:solidFill>
                            <a:schemeClr val="tx1"/>
                          </a:solidFill>
                          <a:effectLst/>
                          <a:latin typeface="+mn-lt"/>
                          <a:ea typeface="新細明體" pitchFamily="18" charset="-120"/>
                          <a:cs typeface="Times New Roman" pitchFamily="18" charset="0"/>
                        </a:rPr>
                        <a:t>韓國</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zh-TW" altLang="en-US" sz="2000" b="0" i="0" u="none" strike="noStrike" cap="none" normalizeH="0" baseline="0" dirty="0" smtClean="0">
                          <a:ln>
                            <a:noFill/>
                          </a:ln>
                          <a:solidFill>
                            <a:schemeClr val="tx1"/>
                          </a:solidFill>
                          <a:effectLst/>
                          <a:latin typeface="+mn-lt"/>
                          <a:ea typeface="新細明體" pitchFamily="18" charset="-120"/>
                          <a:cs typeface="Times New Roman" pitchFamily="18" charset="0"/>
                        </a:rPr>
                        <a:t>香</a:t>
                      </a:r>
                    </a:p>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zh-TW" altLang="en-US" sz="2000" b="0" i="0" u="none" strike="noStrike" cap="none" normalizeH="0" baseline="0" dirty="0" smtClean="0">
                          <a:ln>
                            <a:noFill/>
                          </a:ln>
                          <a:solidFill>
                            <a:schemeClr val="tx1"/>
                          </a:solidFill>
                          <a:effectLst/>
                          <a:latin typeface="+mn-lt"/>
                          <a:ea typeface="新細明體" pitchFamily="18" charset="-120"/>
                          <a:cs typeface="Times New Roman" pitchFamily="18" charset="0"/>
                        </a:rPr>
                        <a:t>港</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zh-TW" altLang="en-US" sz="2000" b="0" i="0" u="none" strike="noStrike" cap="none" normalizeH="0" baseline="0" dirty="0" smtClean="0">
                          <a:ln>
                            <a:noFill/>
                          </a:ln>
                          <a:solidFill>
                            <a:schemeClr val="tx1"/>
                          </a:solidFill>
                          <a:effectLst/>
                          <a:latin typeface="+mn-lt"/>
                          <a:ea typeface="新細明體" pitchFamily="18" charset="-120"/>
                          <a:cs typeface="Times New Roman" pitchFamily="18" charset="0"/>
                        </a:rPr>
                        <a:t>芬蘭</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zh-TW" altLang="en-US" sz="2000" b="0" i="0" u="none" strike="noStrike" cap="none" normalizeH="0" baseline="0" dirty="0" smtClean="0">
                          <a:ln>
                            <a:noFill/>
                          </a:ln>
                          <a:solidFill>
                            <a:schemeClr val="tx1"/>
                          </a:solidFill>
                          <a:effectLst/>
                          <a:latin typeface="+mn-lt"/>
                          <a:ea typeface="新細明體" pitchFamily="18" charset="-120"/>
                          <a:cs typeface="Times New Roman" pitchFamily="18" charset="0"/>
                        </a:rPr>
                        <a:t>瑞典</a:t>
                      </a:r>
                      <a:endParaRPr kumimoji="1" lang="zh-TW" altLang="en-US" sz="2000" b="0" i="0" u="none" strike="noStrike" cap="none" normalizeH="0" baseline="0" dirty="0" smtClean="0">
                        <a:ln>
                          <a:noFill/>
                        </a:ln>
                        <a:solidFill>
                          <a:schemeClr val="tx1"/>
                        </a:solidFill>
                        <a:effectLst/>
                        <a:latin typeface="+mn-lt"/>
                        <a:ea typeface="新細明體" pitchFamily="18" charset="-120"/>
                      </a:endParaRP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1600" b="0" i="0" u="none" strike="noStrike" cap="none" normalizeH="0" baseline="0" dirty="0" smtClean="0">
                          <a:ln>
                            <a:noFill/>
                          </a:ln>
                          <a:solidFill>
                            <a:schemeClr val="tx1"/>
                          </a:solidFill>
                          <a:effectLst/>
                          <a:latin typeface="+mn-lt"/>
                          <a:ea typeface="新細明體" pitchFamily="18" charset="-120"/>
                        </a:rPr>
                        <a:t>OECD</a:t>
                      </a:r>
                    </a:p>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zh-TW" altLang="en-US" sz="2000" b="0" i="0" u="none" strike="noStrike" cap="none" normalizeH="0" baseline="0" dirty="0" smtClean="0">
                          <a:ln>
                            <a:noFill/>
                          </a:ln>
                          <a:solidFill>
                            <a:schemeClr val="tx1"/>
                          </a:solidFill>
                          <a:effectLst/>
                          <a:latin typeface="+mn-lt"/>
                          <a:ea typeface="新細明體" pitchFamily="18" charset="-120"/>
                        </a:rPr>
                        <a:t>平均</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00996">
                <a:tc>
                  <a:txBody>
                    <a:bodyPr/>
                    <a:lstStyle/>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Below Level 1(%)</a:t>
                      </a:r>
                    </a:p>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lang="en-US" altLang="zh-TW" sz="2000" b="1" dirty="0" smtClean="0">
                          <a:solidFill>
                            <a:srgbClr val="000099"/>
                          </a:solidFill>
                          <a:latin typeface="Belwe Lt BT" pitchFamily="18" charset="0"/>
                          <a:ea typeface="+mn-ea"/>
                        </a:rPr>
                        <a:t>(</a:t>
                      </a:r>
                      <a:r>
                        <a:rPr lang="zh-TW" altLang="en-US" sz="2000" b="1" dirty="0" smtClean="0">
                          <a:solidFill>
                            <a:srgbClr val="000099"/>
                          </a:solidFill>
                          <a:latin typeface="Belwe Lt BT" pitchFamily="18" charset="0"/>
                          <a:ea typeface="+mn-ea"/>
                        </a:rPr>
                        <a:t>低於</a:t>
                      </a:r>
                      <a:r>
                        <a:rPr lang="en-US" altLang="zh-TW" sz="2000" b="1" dirty="0" smtClean="0">
                          <a:solidFill>
                            <a:srgbClr val="000099"/>
                          </a:solidFill>
                          <a:latin typeface="Belwe Lt BT" pitchFamily="18" charset="0"/>
                          <a:ea typeface="+mn-ea"/>
                        </a:rPr>
                        <a:t>334.75</a:t>
                      </a:r>
                      <a:r>
                        <a:rPr lang="zh-TW" altLang="en-US" sz="2000" b="1" dirty="0" smtClean="0">
                          <a:solidFill>
                            <a:srgbClr val="000099"/>
                          </a:solidFill>
                          <a:latin typeface="Belwe Lt BT" pitchFamily="18" charset="0"/>
                          <a:ea typeface="+mn-ea"/>
                        </a:rPr>
                        <a:t>分</a:t>
                      </a:r>
                      <a:r>
                        <a:rPr lang="en-US" altLang="zh-TW" sz="2000" b="1" dirty="0" smtClean="0">
                          <a:solidFill>
                            <a:srgbClr val="000099"/>
                          </a:solidFill>
                          <a:latin typeface="Belwe Lt BT" pitchFamily="18" charset="0"/>
                          <a:ea typeface="+mn-ea"/>
                        </a:rPr>
                        <a:t>)</a:t>
                      </a:r>
                      <a:endPar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endParaRPr>
                    </a:p>
                  </a:txBody>
                  <a:tcPr marL="91438" marR="91438"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3.8</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6.7</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1.4</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1.3</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0.8</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5.0</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7.4</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00996">
                <a:tc>
                  <a:txBody>
                    <a:bodyPr/>
                    <a:lstStyle/>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Level 1 (%)</a:t>
                      </a:r>
                    </a:p>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lang="en-US" altLang="zh-TW" sz="2000" b="1" dirty="0" smtClean="0">
                          <a:solidFill>
                            <a:srgbClr val="000099"/>
                          </a:solidFill>
                          <a:latin typeface="Belwe Lt BT" pitchFamily="18" charset="0"/>
                          <a:ea typeface="+mn-ea"/>
                        </a:rPr>
                        <a:t>(~407.47</a:t>
                      </a:r>
                      <a:r>
                        <a:rPr lang="zh-TW" altLang="en-US" sz="2000" b="1" dirty="0" smtClean="0">
                          <a:solidFill>
                            <a:srgbClr val="000099"/>
                          </a:solidFill>
                          <a:latin typeface="Belwe Lt BT" pitchFamily="18" charset="0"/>
                          <a:ea typeface="+mn-ea"/>
                        </a:rPr>
                        <a:t>分</a:t>
                      </a:r>
                      <a:r>
                        <a:rPr lang="en-US" altLang="zh-TW" sz="2000" b="1" dirty="0" smtClean="0">
                          <a:solidFill>
                            <a:srgbClr val="000099"/>
                          </a:solidFill>
                          <a:latin typeface="Belwe Lt BT" pitchFamily="18" charset="0"/>
                          <a:ea typeface="+mn-ea"/>
                        </a:rPr>
                        <a:t>)</a:t>
                      </a:r>
                      <a:endPar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endParaRPr>
                    </a:p>
                  </a:txBody>
                  <a:tcPr marL="91438" marR="91438"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11.5</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11.7</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4.3</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5.9</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4.0</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10.3</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12.7</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00996">
                <a:tc>
                  <a:txBody>
                    <a:bodyPr/>
                    <a:lstStyle/>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Level 2 (%)</a:t>
                      </a:r>
                    </a:p>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lang="en-US" altLang="zh-TW" sz="2000" b="1" dirty="0" smtClean="0">
                          <a:solidFill>
                            <a:srgbClr val="000099"/>
                          </a:solidFill>
                          <a:latin typeface="Belwe Lt BT" pitchFamily="18" charset="0"/>
                          <a:ea typeface="+mn-ea"/>
                        </a:rPr>
                        <a:t>(~480.18</a:t>
                      </a:r>
                      <a:r>
                        <a:rPr lang="zh-TW" altLang="en-US" sz="2000" b="1" dirty="0" smtClean="0">
                          <a:solidFill>
                            <a:srgbClr val="000099"/>
                          </a:solidFill>
                          <a:latin typeface="Belwe Lt BT" pitchFamily="18" charset="0"/>
                          <a:ea typeface="+mn-ea"/>
                        </a:rPr>
                        <a:t>分</a:t>
                      </a:r>
                      <a:r>
                        <a:rPr lang="en-US" altLang="zh-TW" sz="2000" b="1" dirty="0" smtClean="0">
                          <a:solidFill>
                            <a:srgbClr val="000099"/>
                          </a:solidFill>
                          <a:latin typeface="Belwe Lt BT" pitchFamily="18" charset="0"/>
                          <a:ea typeface="+mn-ea"/>
                        </a:rPr>
                        <a:t>)</a:t>
                      </a:r>
                      <a:endPar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endParaRPr>
                    </a:p>
                  </a:txBody>
                  <a:tcPr marL="91438" marR="91438"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24.4</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22.0</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12.5</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16.5</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15.5</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21.9</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22.7</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00996">
                <a:tc>
                  <a:txBody>
                    <a:bodyPr/>
                    <a:lstStyle/>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Level 3 (%)</a:t>
                      </a:r>
                    </a:p>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lang="en-US" altLang="zh-TW" sz="2000" b="1" dirty="0" smtClean="0">
                          <a:solidFill>
                            <a:srgbClr val="000099"/>
                          </a:solidFill>
                          <a:latin typeface="Belwe Lt BT" pitchFamily="18" charset="0"/>
                          <a:ea typeface="+mn-ea"/>
                        </a:rPr>
                        <a:t>(~552.89</a:t>
                      </a:r>
                      <a:r>
                        <a:rPr lang="zh-TW" altLang="en-US" sz="2000" b="1" dirty="0" smtClean="0">
                          <a:solidFill>
                            <a:srgbClr val="000099"/>
                          </a:solidFill>
                          <a:latin typeface="Belwe Lt BT" pitchFamily="18" charset="0"/>
                          <a:ea typeface="+mn-ea"/>
                        </a:rPr>
                        <a:t>分</a:t>
                      </a:r>
                      <a:r>
                        <a:rPr lang="en-US" altLang="zh-TW" sz="2000" b="1" dirty="0" smtClean="0">
                          <a:solidFill>
                            <a:srgbClr val="000099"/>
                          </a:solidFill>
                          <a:latin typeface="Belwe Lt BT" pitchFamily="18" charset="0"/>
                          <a:ea typeface="+mn-ea"/>
                        </a:rPr>
                        <a:t>)</a:t>
                      </a:r>
                      <a:endPar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endParaRPr>
                    </a:p>
                  </a:txBody>
                  <a:tcPr marL="91438" marR="91438"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34.0</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28.7</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27.2</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31.5</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31.2</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28.9</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27.8</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00996">
                <a:tc>
                  <a:txBody>
                    <a:bodyPr/>
                    <a:lstStyle/>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Level 4 (%)</a:t>
                      </a:r>
                    </a:p>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lang="en-US" altLang="zh-TW" sz="2000" b="1" dirty="0" smtClean="0">
                          <a:solidFill>
                            <a:srgbClr val="000099"/>
                          </a:solidFill>
                          <a:latin typeface="Belwe Lt BT" pitchFamily="18" charset="0"/>
                          <a:ea typeface="+mn-ea"/>
                        </a:rPr>
                        <a:t>(~625.61</a:t>
                      </a:r>
                      <a:r>
                        <a:rPr lang="zh-TW" altLang="en-US" sz="2000" b="1" dirty="0" smtClean="0">
                          <a:solidFill>
                            <a:srgbClr val="000099"/>
                          </a:solidFill>
                          <a:latin typeface="Belwe Lt BT" pitchFamily="18" charset="0"/>
                          <a:ea typeface="+mn-ea"/>
                        </a:rPr>
                        <a:t>分</a:t>
                      </a:r>
                      <a:r>
                        <a:rPr lang="en-US" altLang="zh-TW" sz="2000" b="1" dirty="0" smtClean="0">
                          <a:solidFill>
                            <a:srgbClr val="000099"/>
                          </a:solidFill>
                          <a:latin typeface="Belwe Lt BT" pitchFamily="18" charset="0"/>
                          <a:ea typeface="+mn-ea"/>
                        </a:rPr>
                        <a:t>)</a:t>
                      </a:r>
                      <a:endPar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endParaRPr>
                    </a:p>
                  </a:txBody>
                  <a:tcPr marL="91438" marR="91438"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21.6</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21.5</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32.7</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32.0</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smtClean="0">
                          <a:ln>
                            <a:noFill/>
                          </a:ln>
                          <a:solidFill>
                            <a:schemeClr val="tx1"/>
                          </a:solidFill>
                          <a:effectLst/>
                          <a:latin typeface="+mn-lt"/>
                          <a:ea typeface="新細明體" pitchFamily="18" charset="-120"/>
                          <a:cs typeface="Times New Roman" pitchFamily="18" charset="0"/>
                        </a:rPr>
                        <a:t>31.8</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23.3</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20.7</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00996">
                <a:tc>
                  <a:txBody>
                    <a:bodyPr/>
                    <a:lstStyle/>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Level 5 (%)</a:t>
                      </a:r>
                    </a:p>
                    <a:p>
                      <a:pPr marL="0" marR="0" lvl="0" indent="0" algn="ct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lang="en-US" altLang="zh-TW" sz="2000" b="1" dirty="0" smtClean="0">
                          <a:solidFill>
                            <a:srgbClr val="000099"/>
                          </a:solidFill>
                          <a:latin typeface="Belwe Lt BT" pitchFamily="18" charset="0"/>
                          <a:ea typeface="+mn-ea"/>
                        </a:rPr>
                        <a:t>(625.61</a:t>
                      </a:r>
                      <a:r>
                        <a:rPr lang="zh-TW" altLang="en-US" sz="2000" b="1" dirty="0" smtClean="0">
                          <a:solidFill>
                            <a:srgbClr val="000099"/>
                          </a:solidFill>
                          <a:latin typeface="Belwe Lt BT" pitchFamily="18" charset="0"/>
                          <a:ea typeface="+mn-ea"/>
                        </a:rPr>
                        <a:t>分以上</a:t>
                      </a:r>
                      <a:r>
                        <a:rPr lang="en-US" altLang="zh-TW" sz="2000" b="1" dirty="0" smtClean="0">
                          <a:solidFill>
                            <a:srgbClr val="000099"/>
                          </a:solidFill>
                          <a:latin typeface="Belwe Lt BT" pitchFamily="18" charset="0"/>
                          <a:ea typeface="+mn-ea"/>
                        </a:rPr>
                        <a:t>)</a:t>
                      </a:r>
                      <a:endPar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endParaRPr>
                    </a:p>
                  </a:txBody>
                  <a:tcPr marL="91438" marR="91438"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4.7</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9.4</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21.7</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12.8</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16.7</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10.6</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
                          <a:schemeClr val="accent1"/>
                        </a:buClr>
                        <a:buSzPct val="65000"/>
                        <a:buFont typeface="Wingdings" pitchFamily="2" charset="2"/>
                        <a:buNone/>
                        <a:tabLst/>
                      </a:pPr>
                      <a:r>
                        <a:rPr kumimoji="1" lang="en-US" altLang="zh-TW" sz="2000" b="1" i="0" u="none" strike="noStrike" cap="none" normalizeH="0" baseline="0" dirty="0" smtClean="0">
                          <a:ln>
                            <a:noFill/>
                          </a:ln>
                          <a:solidFill>
                            <a:schemeClr val="tx1"/>
                          </a:solidFill>
                          <a:effectLst/>
                          <a:latin typeface="+mn-lt"/>
                          <a:ea typeface="新細明體" pitchFamily="18" charset="-120"/>
                          <a:cs typeface="Times New Roman" pitchFamily="18" charset="0"/>
                        </a:rPr>
                        <a:t>8.6</a:t>
                      </a:r>
                    </a:p>
                  </a:txBody>
                  <a:tcPr marL="91438" marR="91438"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0" name="投影片編號版面配置區 9"/>
          <p:cNvSpPr>
            <a:spLocks noGrp="1"/>
          </p:cNvSpPr>
          <p:nvPr>
            <p:ph type="sldNum" sz="quarter" idx="12"/>
          </p:nvPr>
        </p:nvSpPr>
        <p:spPr/>
        <p:txBody>
          <a:bodyPr/>
          <a:lstStyle/>
          <a:p>
            <a:pPr>
              <a:defRPr/>
            </a:pPr>
            <a:fld id="{AA894B3B-A33C-4143-94C8-4F332796047A}" type="slidenum">
              <a:rPr lang="en-US" altLang="zh-TW"/>
              <a:pPr>
                <a:defRPr/>
              </a:pPr>
              <a:t>44</a:t>
            </a:fld>
            <a:endParaRPr lang="en-US" altLang="zh-TW"/>
          </a:p>
        </p:txBody>
      </p:sp>
      <p:sp>
        <p:nvSpPr>
          <p:cNvPr id="62540" name="標題 13"/>
          <p:cNvSpPr>
            <a:spLocks noGrp="1"/>
          </p:cNvSpPr>
          <p:nvPr>
            <p:ph type="title"/>
          </p:nvPr>
        </p:nvSpPr>
        <p:spPr/>
        <p:txBody>
          <a:bodyPr/>
          <a:lstStyle/>
          <a:p>
            <a:r>
              <a:rPr kumimoji="0" lang="en-US" altLang="zh-TW">
                <a:latin typeface="Georgia" charset="0"/>
                <a:ea typeface="微軟正黑體" charset="0"/>
              </a:rPr>
              <a:t>PISA 2006</a:t>
            </a:r>
            <a:endParaRPr kumimoji="0" lang="zh-TW" altLang="en-US">
              <a:latin typeface="Georgia" charset="0"/>
              <a:ea typeface="微軟正黑體" charset="0"/>
            </a:endParaRPr>
          </a:p>
        </p:txBody>
      </p:sp>
    </p:spTree>
    <p:extLst>
      <p:ext uri="{BB962C8B-B14F-4D97-AF65-F5344CB8AC3E}">
        <p14:creationId xmlns:p14="http://schemas.microsoft.com/office/powerpoint/2010/main" val="1030046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內容版面配置區 2"/>
          <p:cNvSpPr>
            <a:spLocks noGrp="1"/>
          </p:cNvSpPr>
          <p:nvPr>
            <p:ph sz="quarter" idx="1"/>
          </p:nvPr>
        </p:nvSpPr>
        <p:spPr>
          <a:xfrm>
            <a:off x="301625" y="1527175"/>
            <a:ext cx="8504238" cy="4572000"/>
          </a:xfrm>
        </p:spPr>
        <p:txBody>
          <a:bodyPr/>
          <a:lstStyle/>
          <a:p>
            <a:pPr eaLnBrk="1" hangingPunct="1"/>
            <a:endParaRPr kumimoji="0" lang="en-US" altLang="zh-TW">
              <a:latin typeface="Georgia" charset="0"/>
              <a:ea typeface="新細明體" charset="0"/>
            </a:endParaRPr>
          </a:p>
          <a:p>
            <a:pPr eaLnBrk="1" hangingPunct="1"/>
            <a:endParaRPr kumimoji="0" lang="zh-TW" altLang="en-US">
              <a:latin typeface="Georgia" charset="0"/>
              <a:ea typeface="新細明體" charset="0"/>
            </a:endParaRPr>
          </a:p>
        </p:txBody>
      </p:sp>
      <p:sp>
        <p:nvSpPr>
          <p:cNvPr id="7" name="內容版面配置區 2"/>
          <p:cNvSpPr txBox="1">
            <a:spLocks/>
          </p:cNvSpPr>
          <p:nvPr/>
        </p:nvSpPr>
        <p:spPr>
          <a:xfrm>
            <a:off x="454025" y="1679575"/>
            <a:ext cx="8504238" cy="4572000"/>
          </a:xfrm>
          <a:prstGeom prst="rect">
            <a:avLst/>
          </a:prstGeom>
        </p:spPr>
        <p:txBody>
          <a:bodyPr>
            <a:normAutofit fontScale="92500"/>
          </a:bodyPr>
          <a:lstStyle/>
          <a:p>
            <a:pPr>
              <a:defRPr/>
            </a:pPr>
            <a:r>
              <a:rPr lang="zh-TW" altLang="zh-TW" sz="2800" dirty="0">
                <a:solidFill>
                  <a:schemeClr val="tx2">
                    <a:lumMod val="75000"/>
                  </a:schemeClr>
                </a:solidFill>
                <a:latin typeface="Verdana" pitchFamily="34" charset="0"/>
                <a:ea typeface="新細明體" pitchFamily="18" charset="-120"/>
                <a:cs typeface="+mn-cs"/>
              </a:rPr>
              <a:t>臺灣學生直接理解歷程的表現（通過率</a:t>
            </a:r>
            <a:r>
              <a:rPr lang="en-US" altLang="zh-TW" sz="2800" dirty="0">
                <a:solidFill>
                  <a:schemeClr val="tx2">
                    <a:lumMod val="75000"/>
                  </a:schemeClr>
                </a:solidFill>
                <a:latin typeface="Verdana" pitchFamily="34" charset="0"/>
                <a:ea typeface="新細明體" pitchFamily="18" charset="-120"/>
                <a:cs typeface="+mn-cs"/>
              </a:rPr>
              <a:t>73%</a:t>
            </a:r>
            <a:r>
              <a:rPr lang="zh-TW" altLang="zh-TW" sz="2800" dirty="0">
                <a:solidFill>
                  <a:schemeClr val="tx2">
                    <a:lumMod val="75000"/>
                  </a:schemeClr>
                </a:solidFill>
                <a:latin typeface="Verdana" pitchFamily="34" charset="0"/>
                <a:ea typeface="新細明體" pitchFamily="18" charset="-120"/>
                <a:cs typeface="+mn-cs"/>
              </a:rPr>
              <a:t>）顯著優於詮釋理解歷程（通過率</a:t>
            </a:r>
            <a:r>
              <a:rPr lang="en-US" altLang="zh-TW" sz="2800" dirty="0">
                <a:solidFill>
                  <a:schemeClr val="tx2">
                    <a:lumMod val="75000"/>
                  </a:schemeClr>
                </a:solidFill>
                <a:latin typeface="Verdana" pitchFamily="34" charset="0"/>
                <a:ea typeface="新細明體" pitchFamily="18" charset="-120"/>
                <a:cs typeface="+mn-cs"/>
              </a:rPr>
              <a:t>49%</a:t>
            </a:r>
            <a:r>
              <a:rPr lang="zh-TW" altLang="zh-TW" sz="2800" dirty="0">
                <a:solidFill>
                  <a:schemeClr val="tx2">
                    <a:lumMod val="75000"/>
                  </a:schemeClr>
                </a:solidFill>
                <a:latin typeface="Verdana" pitchFamily="34" charset="0"/>
                <a:ea typeface="新細明體" pitchFamily="18" charset="-120"/>
                <a:cs typeface="+mn-cs"/>
              </a:rPr>
              <a:t>）。</a:t>
            </a:r>
            <a:endParaRPr lang="en-US" altLang="zh-TW" sz="2800" dirty="0">
              <a:solidFill>
                <a:schemeClr val="tx2">
                  <a:lumMod val="75000"/>
                </a:schemeClr>
              </a:solidFill>
              <a:latin typeface="Verdana" pitchFamily="34" charset="0"/>
              <a:ea typeface="新細明體" pitchFamily="18" charset="-120"/>
              <a:cs typeface="+mn-cs"/>
            </a:endParaRPr>
          </a:p>
          <a:p>
            <a:pPr>
              <a:defRPr/>
            </a:pPr>
            <a:r>
              <a:rPr lang="zh-TW" altLang="zh-TW" sz="2800" b="0" dirty="0">
                <a:solidFill>
                  <a:schemeClr val="tx2">
                    <a:lumMod val="75000"/>
                  </a:schemeClr>
                </a:solidFill>
                <a:latin typeface="Verdana" pitchFamily="34" charset="0"/>
                <a:ea typeface="新細明體" pitchFamily="18" charset="-120"/>
                <a:cs typeface="+mn-cs"/>
              </a:rPr>
              <a:t>直接理解歷程是指能找出文中明確寫出的訊息、連結段落內或段落間的訊息以推斷出訊息間的關係。</a:t>
            </a:r>
            <a:endParaRPr lang="en-US" altLang="zh-TW" sz="2800" b="0" dirty="0">
              <a:solidFill>
                <a:schemeClr val="tx2">
                  <a:lumMod val="75000"/>
                </a:schemeClr>
              </a:solidFill>
              <a:latin typeface="Verdana" pitchFamily="34" charset="0"/>
              <a:ea typeface="新細明體" pitchFamily="18" charset="-120"/>
              <a:cs typeface="+mn-cs"/>
            </a:endParaRPr>
          </a:p>
          <a:p>
            <a:pPr>
              <a:defRPr/>
            </a:pPr>
            <a:r>
              <a:rPr lang="zh-TW" altLang="zh-TW" sz="2800" b="0" dirty="0">
                <a:solidFill>
                  <a:schemeClr val="tx2">
                    <a:lumMod val="75000"/>
                  </a:schemeClr>
                </a:solidFill>
                <a:latin typeface="Verdana" pitchFamily="34" charset="0"/>
                <a:ea typeface="新細明體" pitchFamily="18" charset="-120"/>
                <a:cs typeface="+mn-cs"/>
              </a:rPr>
              <a:t>詮釋理解歷程則是讀者需運用自己的知識去理解與建構文章中的細節及更完整的意思、能批判性考量文章中的訊息。</a:t>
            </a:r>
            <a:endParaRPr lang="en-US" altLang="zh-TW" sz="2800" b="0" dirty="0">
              <a:solidFill>
                <a:schemeClr val="tx2">
                  <a:lumMod val="75000"/>
                </a:schemeClr>
              </a:solidFill>
              <a:latin typeface="Verdana" pitchFamily="34" charset="0"/>
              <a:ea typeface="新細明體" pitchFamily="18" charset="-120"/>
              <a:cs typeface="+mn-cs"/>
            </a:endParaRPr>
          </a:p>
          <a:p>
            <a:pPr>
              <a:defRPr/>
            </a:pPr>
            <a:endParaRPr lang="en-US" altLang="zh-TW" sz="2800" dirty="0">
              <a:solidFill>
                <a:schemeClr val="tx2">
                  <a:lumMod val="75000"/>
                </a:schemeClr>
              </a:solidFill>
              <a:latin typeface="Verdana" pitchFamily="34" charset="0"/>
              <a:ea typeface="新細明體" pitchFamily="18" charset="-120"/>
              <a:cs typeface="+mn-cs"/>
            </a:endParaRPr>
          </a:p>
          <a:p>
            <a:pPr>
              <a:defRPr/>
            </a:pPr>
            <a:r>
              <a:rPr lang="zh-TW" altLang="zh-TW" sz="2800" dirty="0">
                <a:solidFill>
                  <a:schemeClr val="tx2">
                    <a:lumMod val="75000"/>
                  </a:schemeClr>
                </a:solidFill>
                <a:latin typeface="Verdana" pitchFamily="34" charset="0"/>
                <a:ea typeface="新細明體" pitchFamily="18" charset="-120"/>
                <a:cs typeface="+mn-cs"/>
              </a:rPr>
              <a:t>臺灣學生課後很少會為興趣從事閱讀活動。</a:t>
            </a:r>
            <a:endParaRPr lang="en-US" altLang="zh-TW" sz="2800" dirty="0">
              <a:solidFill>
                <a:schemeClr val="tx2">
                  <a:lumMod val="75000"/>
                </a:schemeClr>
              </a:solidFill>
              <a:latin typeface="Verdana" pitchFamily="34" charset="0"/>
              <a:ea typeface="新細明體" pitchFamily="18" charset="-120"/>
              <a:cs typeface="+mn-cs"/>
            </a:endParaRPr>
          </a:p>
          <a:p>
            <a:pPr>
              <a:defRPr/>
            </a:pPr>
            <a:r>
              <a:rPr lang="zh-TW" altLang="zh-TW" sz="2800" b="0" dirty="0">
                <a:solidFill>
                  <a:schemeClr val="tx2">
                    <a:lumMod val="75000"/>
                  </a:schemeClr>
                </a:solidFill>
                <a:latin typeface="Verdana" pitchFamily="34" charset="0"/>
                <a:ea typeface="新細明體" pitchFamily="18" charset="-120"/>
                <a:cs typeface="+mn-cs"/>
              </a:rPr>
              <a:t>「校外為興趣閱讀」的頻率，僅有</a:t>
            </a:r>
            <a:r>
              <a:rPr lang="en-US" altLang="zh-TW" sz="2800" b="0" dirty="0">
                <a:solidFill>
                  <a:schemeClr val="tx2">
                    <a:lumMod val="75000"/>
                  </a:schemeClr>
                </a:solidFill>
                <a:latin typeface="Verdana" pitchFamily="34" charset="0"/>
                <a:ea typeface="新細明體" pitchFamily="18" charset="-120"/>
                <a:cs typeface="+mn-cs"/>
              </a:rPr>
              <a:t>24</a:t>
            </a:r>
            <a:r>
              <a:rPr lang="zh-TW" altLang="zh-TW" sz="2800" b="0" dirty="0">
                <a:solidFill>
                  <a:schemeClr val="tx2">
                    <a:lumMod val="75000"/>
                  </a:schemeClr>
                </a:solidFill>
                <a:latin typeface="Verdana" pitchFamily="34" charset="0"/>
                <a:ea typeface="新細明體" pitchFamily="18" charset="-120"/>
                <a:cs typeface="+mn-cs"/>
              </a:rPr>
              <a:t>％的學生幾乎每天會為興趣閱讀。這指標在</a:t>
            </a:r>
            <a:r>
              <a:rPr lang="en-US" altLang="zh-TW" sz="2800" b="0" dirty="0">
                <a:solidFill>
                  <a:schemeClr val="tx2">
                    <a:lumMod val="75000"/>
                  </a:schemeClr>
                </a:solidFill>
                <a:latin typeface="Verdana" pitchFamily="34" charset="0"/>
                <a:ea typeface="新細明體" pitchFamily="18" charset="-120"/>
                <a:cs typeface="+mn-cs"/>
              </a:rPr>
              <a:t>45</a:t>
            </a:r>
            <a:r>
              <a:rPr lang="zh-TW" altLang="zh-TW" sz="2800" b="0" dirty="0">
                <a:solidFill>
                  <a:schemeClr val="tx2">
                    <a:lumMod val="75000"/>
                  </a:schemeClr>
                </a:solidFill>
                <a:latin typeface="Verdana" pitchFamily="34" charset="0"/>
                <a:ea typeface="新細明體" pitchFamily="18" charset="-120"/>
                <a:cs typeface="+mn-cs"/>
              </a:rPr>
              <a:t>個國家與地區中，排名最後。</a:t>
            </a:r>
          </a:p>
          <a:p>
            <a:pPr>
              <a:defRPr/>
            </a:pPr>
            <a:endParaRPr kumimoji="0" lang="zh-TW" altLang="en-US" sz="2700" b="0" dirty="0">
              <a:latin typeface="+mn-lt"/>
              <a:ea typeface="+mn-ea"/>
              <a:cs typeface="+mn-cs"/>
            </a:endParaRPr>
          </a:p>
        </p:txBody>
      </p:sp>
      <p:sp>
        <p:nvSpPr>
          <p:cNvPr id="4" name="標題 5"/>
          <p:cNvSpPr>
            <a:spLocks noGrp="1"/>
          </p:cNvSpPr>
          <p:nvPr>
            <p:ph type="title"/>
          </p:nvPr>
        </p:nvSpPr>
        <p:spPr/>
        <p:txBody>
          <a:bodyPr/>
          <a:lstStyle/>
          <a:p>
            <a:pPr eaLnBrk="1" hangingPunct="1">
              <a:defRPr/>
            </a:pPr>
            <a:r>
              <a:rPr kumimoji="0" lang="en-US" altLang="zh-TW" dirty="0" smtClean="0">
                <a:cs typeface="+mj-cs"/>
              </a:rPr>
              <a:t>PIRLS 2006</a:t>
            </a:r>
            <a:endParaRPr kumimoji="0" lang="zh-TW" altLang="en-US" dirty="0" smtClean="0">
              <a:cs typeface="+mj-cs"/>
            </a:endParaRPr>
          </a:p>
        </p:txBody>
      </p:sp>
    </p:spTree>
    <p:extLst>
      <p:ext uri="{BB962C8B-B14F-4D97-AF65-F5344CB8AC3E}">
        <p14:creationId xmlns:p14="http://schemas.microsoft.com/office/powerpoint/2010/main" val="3270963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內容版面配置區 2"/>
          <p:cNvSpPr>
            <a:spLocks noGrp="1"/>
          </p:cNvSpPr>
          <p:nvPr>
            <p:ph sz="quarter" idx="1"/>
          </p:nvPr>
        </p:nvSpPr>
        <p:spPr>
          <a:xfrm>
            <a:off x="457200" y="1412875"/>
            <a:ext cx="8362950" cy="5111750"/>
          </a:xfrm>
        </p:spPr>
        <p:txBody>
          <a:bodyPr/>
          <a:lstStyle/>
          <a:p>
            <a:pPr eaLnBrk="1" hangingPunct="1">
              <a:buFont typeface="Arial" charset="0"/>
              <a:buBlip>
                <a:blip r:embed="rId2"/>
              </a:buBlip>
            </a:pPr>
            <a:r>
              <a:rPr lang="zh-TW" altLang="en-US">
                <a:latin typeface="微軟正黑體" charset="0"/>
                <a:ea typeface="微軟正黑體" charset="0"/>
                <a:cs typeface="微軟正黑體" charset="0"/>
              </a:rPr>
              <a:t>共</a:t>
            </a:r>
            <a:r>
              <a:rPr lang="en-US" altLang="zh-TW">
                <a:latin typeface="微軟正黑體" charset="0"/>
                <a:ea typeface="微軟正黑體" charset="0"/>
                <a:cs typeface="微軟正黑體" charset="0"/>
              </a:rPr>
              <a:t>49</a:t>
            </a:r>
            <a:r>
              <a:rPr lang="zh-TW" altLang="en-US">
                <a:latin typeface="微軟正黑體" charset="0"/>
                <a:ea typeface="微軟正黑體" charset="0"/>
                <a:cs typeface="微軟正黑體" charset="0"/>
              </a:rPr>
              <a:t>個國家和地區參加</a:t>
            </a:r>
            <a:r>
              <a:rPr lang="en-US" altLang="zh-TW">
                <a:latin typeface="微軟正黑體" charset="0"/>
                <a:ea typeface="微軟正黑體" charset="0"/>
                <a:cs typeface="微軟正黑體" charset="0"/>
              </a:rPr>
              <a:t>PIRLS</a:t>
            </a:r>
            <a:r>
              <a:rPr lang="zh-TW" altLang="en-US">
                <a:latin typeface="微軟正黑體" charset="0"/>
                <a:ea typeface="微軟正黑體" charset="0"/>
                <a:cs typeface="微軟正黑體" charset="0"/>
              </a:rPr>
              <a:t> </a:t>
            </a:r>
            <a:r>
              <a:rPr lang="en-US" altLang="zh-TW">
                <a:latin typeface="微軟正黑體" charset="0"/>
                <a:ea typeface="微軟正黑體" charset="0"/>
                <a:cs typeface="微軟正黑體" charset="0"/>
              </a:rPr>
              <a:t>2011</a:t>
            </a:r>
            <a:r>
              <a:rPr lang="zh-TW" altLang="en-US">
                <a:latin typeface="微軟正黑體" charset="0"/>
                <a:ea typeface="微軟正黑體" charset="0"/>
                <a:cs typeface="微軟正黑體" charset="0"/>
              </a:rPr>
              <a:t>評比</a:t>
            </a:r>
            <a:endParaRPr lang="en-US" altLang="zh-TW">
              <a:latin typeface="微軟正黑體" charset="0"/>
              <a:ea typeface="微軟正黑體" charset="0"/>
              <a:cs typeface="微軟正黑體" charset="0"/>
            </a:endParaRPr>
          </a:p>
          <a:p>
            <a:pPr eaLnBrk="1" hangingPunct="1">
              <a:buFont typeface="Arial" charset="0"/>
              <a:buNone/>
            </a:pPr>
            <a:endParaRPr lang="en-US" altLang="zh-TW" sz="1200">
              <a:latin typeface="微軟正黑體" charset="0"/>
              <a:ea typeface="微軟正黑體" charset="0"/>
              <a:cs typeface="微軟正黑體" charset="0"/>
            </a:endParaRPr>
          </a:p>
          <a:p>
            <a:pPr lvl="1" eaLnBrk="1" hangingPunct="1">
              <a:buFontTx/>
              <a:buBlip>
                <a:blip r:embed="rId2"/>
              </a:buBlip>
            </a:pPr>
            <a:r>
              <a:rPr lang="zh-TW" altLang="en-US">
                <a:latin typeface="微軟正黑體" charset="0"/>
                <a:ea typeface="微軟正黑體" charset="0"/>
                <a:cs typeface="微軟正黑體" charset="0"/>
              </a:rPr>
              <a:t>國際全體學生平均</a:t>
            </a:r>
            <a:r>
              <a:rPr lang="en-US" altLang="zh-TW">
                <a:latin typeface="微軟正黑體" charset="0"/>
                <a:ea typeface="微軟正黑體" charset="0"/>
                <a:cs typeface="微軟正黑體" charset="0"/>
              </a:rPr>
              <a:t>500</a:t>
            </a:r>
            <a:r>
              <a:rPr lang="zh-TW" altLang="en-US">
                <a:latin typeface="微軟正黑體" charset="0"/>
                <a:ea typeface="微軟正黑體" charset="0"/>
                <a:cs typeface="微軟正黑體" charset="0"/>
              </a:rPr>
              <a:t>分</a:t>
            </a:r>
            <a:endParaRPr lang="en-US" altLang="zh-TW">
              <a:latin typeface="微軟正黑體" charset="0"/>
              <a:ea typeface="微軟正黑體" charset="0"/>
              <a:cs typeface="微軟正黑體" charset="0"/>
            </a:endParaRPr>
          </a:p>
          <a:p>
            <a:pPr eaLnBrk="1" hangingPunct="1">
              <a:buFont typeface="Arial" charset="0"/>
              <a:buNone/>
            </a:pPr>
            <a:endParaRPr lang="en-US" altLang="zh-TW" sz="1200">
              <a:latin typeface="微軟正黑體" charset="0"/>
              <a:ea typeface="微軟正黑體" charset="0"/>
              <a:cs typeface="微軟正黑體" charset="0"/>
            </a:endParaRPr>
          </a:p>
          <a:p>
            <a:pPr eaLnBrk="1" hangingPunct="1">
              <a:buFontTx/>
              <a:buBlip>
                <a:blip r:embed="rId2"/>
              </a:buBlip>
            </a:pPr>
            <a:r>
              <a:rPr lang="zh-TW" altLang="en-US">
                <a:latin typeface="微軟正黑體" charset="0"/>
                <a:ea typeface="微軟正黑體" charset="0"/>
                <a:cs typeface="微軟正黑體" charset="0"/>
              </a:rPr>
              <a:t>最高</a:t>
            </a:r>
            <a:r>
              <a:rPr lang="en-US" altLang="zh-TW">
                <a:latin typeface="微軟正黑體" charset="0"/>
                <a:ea typeface="微軟正黑體" charset="0"/>
                <a:cs typeface="微軟正黑體" charset="0"/>
              </a:rPr>
              <a:t>-</a:t>
            </a:r>
            <a:r>
              <a:rPr lang="zh-TW" altLang="en-US">
                <a:latin typeface="微軟正黑體" charset="0"/>
                <a:ea typeface="微軟正黑體" charset="0"/>
                <a:cs typeface="微軟正黑體" charset="0"/>
              </a:rPr>
              <a:t>香港學生，平均</a:t>
            </a:r>
            <a:r>
              <a:rPr lang="en-US" altLang="zh-TW">
                <a:latin typeface="微軟正黑體" charset="0"/>
                <a:ea typeface="微軟正黑體" charset="0"/>
                <a:cs typeface="微軟正黑體" charset="0"/>
              </a:rPr>
              <a:t>571(2.3)</a:t>
            </a:r>
            <a:r>
              <a:rPr lang="zh-TW" altLang="en-US">
                <a:latin typeface="微軟正黑體" charset="0"/>
                <a:ea typeface="微軟正黑體" charset="0"/>
                <a:cs typeface="微軟正黑體" charset="0"/>
              </a:rPr>
              <a:t>分</a:t>
            </a:r>
            <a:endParaRPr lang="en-US" altLang="zh-TW">
              <a:latin typeface="微軟正黑體" charset="0"/>
              <a:ea typeface="微軟正黑體" charset="0"/>
              <a:cs typeface="微軟正黑體" charset="0"/>
            </a:endParaRPr>
          </a:p>
          <a:p>
            <a:pPr lvl="1" eaLnBrk="1" hangingPunct="1">
              <a:buFontTx/>
              <a:buBlip>
                <a:blip r:embed="rId2"/>
              </a:buBlip>
            </a:pPr>
            <a:r>
              <a:rPr lang="zh-TW" altLang="en-US">
                <a:latin typeface="微軟正黑體" charset="0"/>
                <a:ea typeface="微軟正黑體" charset="0"/>
                <a:cs typeface="微軟正黑體" charset="0"/>
              </a:rPr>
              <a:t>前四名：香港、俄羅斯、芬蘭、新加坡</a:t>
            </a:r>
            <a:endParaRPr lang="en-US" altLang="zh-TW">
              <a:latin typeface="微軟正黑體" charset="0"/>
              <a:ea typeface="微軟正黑體" charset="0"/>
              <a:cs typeface="微軟正黑體" charset="0"/>
            </a:endParaRPr>
          </a:p>
          <a:p>
            <a:pPr eaLnBrk="1" hangingPunct="1">
              <a:buFont typeface="Arial" charset="0"/>
              <a:buNone/>
            </a:pPr>
            <a:endParaRPr lang="en-US" altLang="zh-TW" sz="1200">
              <a:latin typeface="微軟正黑體" charset="0"/>
              <a:ea typeface="微軟正黑體" charset="0"/>
              <a:cs typeface="微軟正黑體" charset="0"/>
            </a:endParaRPr>
          </a:p>
          <a:p>
            <a:pPr eaLnBrk="1" hangingPunct="1">
              <a:buFontTx/>
              <a:buBlip>
                <a:blip r:embed="rId2"/>
              </a:buBlip>
            </a:pPr>
            <a:r>
              <a:rPr lang="zh-TW" altLang="en-US">
                <a:latin typeface="微軟正黑體" charset="0"/>
                <a:ea typeface="微軟正黑體" charset="0"/>
                <a:cs typeface="微軟正黑體" charset="0"/>
              </a:rPr>
              <a:t>臺灣學生平均</a:t>
            </a:r>
            <a:r>
              <a:rPr lang="en-US" altLang="zh-TW">
                <a:latin typeface="微軟正黑體" charset="0"/>
                <a:ea typeface="微軟正黑體" charset="0"/>
                <a:cs typeface="微軟正黑體" charset="0"/>
              </a:rPr>
              <a:t>553(1.9)</a:t>
            </a:r>
            <a:r>
              <a:rPr lang="zh-TW" altLang="en-US">
                <a:latin typeface="微軟正黑體" charset="0"/>
                <a:ea typeface="微軟正黑體" charset="0"/>
                <a:cs typeface="微軟正黑體" charset="0"/>
              </a:rPr>
              <a:t>分，排名</a:t>
            </a:r>
            <a:r>
              <a:rPr lang="en-US" altLang="zh-TW">
                <a:latin typeface="微軟正黑體" charset="0"/>
                <a:ea typeface="微軟正黑體" charset="0"/>
                <a:cs typeface="微軟正黑體" charset="0"/>
              </a:rPr>
              <a:t>9</a:t>
            </a:r>
          </a:p>
          <a:p>
            <a:pPr lvl="1" eaLnBrk="1" hangingPunct="1">
              <a:buFontTx/>
              <a:buBlip>
                <a:blip r:embed="rId2"/>
              </a:buBlip>
            </a:pPr>
            <a:endParaRPr lang="en-US" altLang="zh-TW" sz="800">
              <a:latin typeface="微軟正黑體" charset="0"/>
              <a:ea typeface="微軟正黑體" charset="0"/>
              <a:cs typeface="微軟正黑體" charset="0"/>
            </a:endParaRPr>
          </a:p>
          <a:p>
            <a:pPr lvl="1" eaLnBrk="1" hangingPunct="1">
              <a:buFontTx/>
              <a:buBlip>
                <a:blip r:embed="rId2"/>
              </a:buBlip>
            </a:pPr>
            <a:r>
              <a:rPr lang="en-US" altLang="zh-TW">
                <a:latin typeface="微軟正黑體" charset="0"/>
                <a:ea typeface="微軟正黑體" charset="0"/>
                <a:cs typeface="微軟正黑體" charset="0"/>
              </a:rPr>
              <a:t>PIRLS</a:t>
            </a:r>
            <a:r>
              <a:rPr lang="zh-TW" altLang="en-US">
                <a:latin typeface="微軟正黑體" charset="0"/>
                <a:ea typeface="微軟正黑體" charset="0"/>
                <a:cs typeface="微軟正黑體" charset="0"/>
              </a:rPr>
              <a:t> </a:t>
            </a:r>
            <a:r>
              <a:rPr lang="en-US" altLang="zh-TW">
                <a:latin typeface="微軟正黑體" charset="0"/>
                <a:ea typeface="微軟正黑體" charset="0"/>
                <a:cs typeface="微軟正黑體" charset="0"/>
              </a:rPr>
              <a:t>2006</a:t>
            </a:r>
            <a:r>
              <a:rPr lang="zh-TW" altLang="en-US">
                <a:latin typeface="微軟正黑體" charset="0"/>
                <a:ea typeface="微軟正黑體" charset="0"/>
                <a:cs typeface="微軟正黑體" charset="0"/>
              </a:rPr>
              <a:t> 臺灣學生平均</a:t>
            </a:r>
            <a:r>
              <a:rPr lang="en-US" altLang="zh-TW">
                <a:latin typeface="微軟正黑體" charset="0"/>
                <a:ea typeface="微軟正黑體" charset="0"/>
                <a:cs typeface="微軟正黑體" charset="0"/>
              </a:rPr>
              <a:t>535(2.0)</a:t>
            </a:r>
            <a:r>
              <a:rPr lang="zh-TW" altLang="en-US">
                <a:latin typeface="微軟正黑體" charset="0"/>
                <a:ea typeface="微軟正黑體" charset="0"/>
                <a:cs typeface="微軟正黑體" charset="0"/>
              </a:rPr>
              <a:t>分，排名</a:t>
            </a:r>
            <a:r>
              <a:rPr lang="en-US" altLang="zh-TW">
                <a:latin typeface="微軟正黑體" charset="0"/>
                <a:ea typeface="微軟正黑體" charset="0"/>
                <a:cs typeface="微軟正黑體" charset="0"/>
              </a:rPr>
              <a:t>22</a:t>
            </a:r>
          </a:p>
        </p:txBody>
      </p:sp>
      <p:sp>
        <p:nvSpPr>
          <p:cNvPr id="30724" name="日期版面配置區 3"/>
          <p:cNvSpPr>
            <a:spLocks noGrp="1"/>
          </p:cNvSpPr>
          <p:nvPr>
            <p:ph type="dt" sz="quarter" idx="10"/>
          </p:nvPr>
        </p:nvSpPr>
        <p:spPr bwMode="auto">
          <a:xfrm>
            <a:off x="7358063" y="6356350"/>
            <a:ext cx="1331912" cy="365125"/>
          </a:xfrm>
          <a:ln>
            <a:miter lim="800000"/>
            <a:headEnd/>
            <a:tailEnd/>
          </a:ln>
        </p:spPr>
        <p:txBody>
          <a:bodyPr/>
          <a:lstStyle/>
          <a:p>
            <a:pPr>
              <a:defRPr/>
            </a:pPr>
            <a:r>
              <a:rPr lang="en-US" altLang="zh-TW"/>
              <a:t> </a:t>
            </a:r>
            <a:endParaRPr lang="zh-TW" altLang="en-US"/>
          </a:p>
        </p:txBody>
      </p:sp>
      <p:sp>
        <p:nvSpPr>
          <p:cNvPr id="6" name="標題 5"/>
          <p:cNvSpPr>
            <a:spLocks noGrp="1"/>
          </p:cNvSpPr>
          <p:nvPr>
            <p:ph type="title"/>
          </p:nvPr>
        </p:nvSpPr>
        <p:spPr>
          <a:xfrm>
            <a:off x="457200" y="274638"/>
            <a:ext cx="8229600" cy="850900"/>
          </a:xfrm>
          <a:effectLst>
            <a:outerShdw blurRad="50800" dist="38100" dir="5400000" algn="t" rotWithShape="0">
              <a:prstClr val="black">
                <a:alpha val="40000"/>
              </a:prstClr>
            </a:outerShdw>
          </a:effectLst>
        </p:spPr>
        <p:txBody>
          <a:bodyPr rtlCol="0">
            <a:normAutofit/>
          </a:bodyPr>
          <a:lstStyle/>
          <a:p>
            <a:pPr eaLnBrk="1" fontAlgn="auto" hangingPunct="1">
              <a:spcAft>
                <a:spcPts val="0"/>
              </a:spcAft>
              <a:defRPr/>
            </a:pPr>
            <a:r>
              <a:rPr lang="en-US" altLang="zh-TW" dirty="0" smtClean="0">
                <a:latin typeface="微軟正黑體" pitchFamily="34" charset="-120"/>
                <a:ea typeface="微軟正黑體" pitchFamily="34" charset="-120"/>
              </a:rPr>
              <a:t>PIRLS 2011</a:t>
            </a:r>
            <a:endParaRPr lang="zh-TW" altLang="en-US" dirty="0"/>
          </a:p>
        </p:txBody>
      </p:sp>
    </p:spTree>
    <p:extLst>
      <p:ext uri="{BB962C8B-B14F-4D97-AF65-F5344CB8AC3E}">
        <p14:creationId xmlns:p14="http://schemas.microsoft.com/office/powerpoint/2010/main" val="604925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標題 1"/>
          <p:cNvSpPr>
            <a:spLocks noGrp="1"/>
          </p:cNvSpPr>
          <p:nvPr>
            <p:ph type="title"/>
          </p:nvPr>
        </p:nvSpPr>
        <p:spPr>
          <a:xfrm>
            <a:off x="457200" y="274638"/>
            <a:ext cx="8229600" cy="922337"/>
          </a:xfrm>
          <a:effectLst>
            <a:outerShdw blurRad="50800" dist="38100" dir="5400000" algn="t" rotWithShape="0">
              <a:prstClr val="black">
                <a:alpha val="40000"/>
              </a:prstClr>
            </a:outerShdw>
          </a:effectLst>
        </p:spPr>
        <p:txBody>
          <a:bodyPr rtlCol="0">
            <a:normAutofit/>
          </a:bodyPr>
          <a:lstStyle/>
          <a:p>
            <a:pPr eaLnBrk="1" fontAlgn="auto" hangingPunct="1">
              <a:spcAft>
                <a:spcPts val="0"/>
              </a:spcAft>
              <a:defRPr/>
            </a:pPr>
            <a:r>
              <a:rPr lang="zh-TW" altLang="en-US" dirty="0" smtClean="0">
                <a:latin typeface="微軟正黑體" pitchFamily="34" charset="-120"/>
                <a:ea typeface="微軟正黑體" pitchFamily="34" charset="-120"/>
              </a:rPr>
              <a:t>與</a:t>
            </a:r>
            <a:r>
              <a:rPr lang="en-US" altLang="zh-TW" dirty="0" smtClean="0">
                <a:latin typeface="微軟正黑體" pitchFamily="34" charset="-120"/>
                <a:ea typeface="微軟正黑體" pitchFamily="34" charset="-120"/>
              </a:rPr>
              <a:t>PIRLS 2006</a:t>
            </a:r>
            <a:r>
              <a:rPr lang="zh-TW" altLang="en-US" dirty="0" smtClean="0">
                <a:latin typeface="微軟正黑體" pitchFamily="34" charset="-120"/>
                <a:ea typeface="微軟正黑體" pitchFamily="34" charset="-120"/>
              </a:rPr>
              <a:t>比較</a:t>
            </a:r>
          </a:p>
        </p:txBody>
      </p:sp>
      <p:graphicFrame>
        <p:nvGraphicFramePr>
          <p:cNvPr id="97282" name="Object 2"/>
          <p:cNvGraphicFramePr>
            <a:graphicFrameLocks noChangeAspect="1"/>
          </p:cNvGraphicFramePr>
          <p:nvPr/>
        </p:nvGraphicFramePr>
        <p:xfrm>
          <a:off x="457200" y="1601788"/>
          <a:ext cx="8229600" cy="4705350"/>
        </p:xfrm>
        <a:graphic>
          <a:graphicData uri="http://schemas.openxmlformats.org/presentationml/2006/ole">
            <mc:AlternateContent xmlns:mc="http://schemas.openxmlformats.org/markup-compatibility/2006">
              <mc:Choice xmlns:v="urn:schemas-microsoft-com:vml" Requires="v">
                <p:oleObj spid="_x0000_s2054" name="工作表" r:id="rId4" imgW="8230313" imgH="4706520" progId="Excel.Sheet.8">
                  <p:embed/>
                </p:oleObj>
              </mc:Choice>
              <mc:Fallback>
                <p:oleObj name="工作表" r:id="rId4" imgW="8230313" imgH="470652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01788"/>
                        <a:ext cx="82296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37580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7"/>
          <p:cNvSpPr>
            <a:spLocks noGrp="1"/>
          </p:cNvSpPr>
          <p:nvPr>
            <p:ph type="title"/>
          </p:nvPr>
        </p:nvSpPr>
        <p:spPr>
          <a:xfrm>
            <a:off x="468313" y="188913"/>
            <a:ext cx="8229600" cy="954087"/>
          </a:xfrm>
          <a:effectLst>
            <a:outerShdw blurRad="50800" dist="38100" dir="5400000" algn="t" rotWithShape="0">
              <a:prstClr val="black">
                <a:alpha val="40000"/>
              </a:prstClr>
            </a:outerShdw>
          </a:effectLst>
        </p:spPr>
        <p:txBody>
          <a:bodyPr rtlCol="0">
            <a:normAutofit/>
          </a:bodyPr>
          <a:lstStyle/>
          <a:p>
            <a:pPr eaLnBrk="1" fontAlgn="auto" hangingPunct="1">
              <a:spcAft>
                <a:spcPts val="0"/>
              </a:spcAft>
              <a:defRPr/>
            </a:pPr>
            <a:r>
              <a:rPr lang="zh-TW" altLang="en-US" dirty="0" smtClean="0">
                <a:latin typeface="微軟正黑體" pitchFamily="34" charset="-120"/>
                <a:ea typeface="微軟正黑體" pitchFamily="34" charset="-120"/>
              </a:rPr>
              <a:t>閱讀教學的時數</a:t>
            </a:r>
          </a:p>
        </p:txBody>
      </p:sp>
      <p:graphicFrame>
        <p:nvGraphicFramePr>
          <p:cNvPr id="16" name="內容版面配置區 15"/>
          <p:cNvGraphicFramePr>
            <a:graphicFrameLocks noGrp="1"/>
          </p:cNvGraphicFramePr>
          <p:nvPr>
            <p:ph idx="1"/>
          </p:nvPr>
        </p:nvGraphicFramePr>
        <p:xfrm>
          <a:off x="395288" y="1536700"/>
          <a:ext cx="8424862" cy="3573463"/>
        </p:xfrm>
        <a:graphic>
          <a:graphicData uri="http://schemas.openxmlformats.org/drawingml/2006/table">
            <a:tbl>
              <a:tblPr/>
              <a:tblGrid>
                <a:gridCol w="744537"/>
                <a:gridCol w="4151313"/>
                <a:gridCol w="1657350"/>
                <a:gridCol w="1871662"/>
              </a:tblGrid>
              <a:tr h="7159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rgbClr val="FFFFFF"/>
                        </a:solidFill>
                        <a:effectLst/>
                        <a:latin typeface="Georgia" charset="0"/>
                        <a:ea typeface="新細明體" charset="0"/>
                        <a:cs typeface="新細明體"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bg1"/>
                          </a:solidFill>
                          <a:effectLst/>
                          <a:latin typeface="微軟正黑體" charset="0"/>
                          <a:ea typeface="微軟正黑體" charset="0"/>
                          <a:cs typeface="微軟正黑體" charset="0"/>
                        </a:rPr>
                        <a:t>2011</a:t>
                      </a:r>
                      <a:endParaRPr kumimoji="0" lang="zh-TW" altLang="en-US" sz="2400" b="1" i="0" u="none" strike="noStrike" cap="none" normalizeH="0" baseline="0">
                        <a:ln>
                          <a:noFill/>
                        </a:ln>
                        <a:solidFill>
                          <a:schemeClr val="bg1"/>
                        </a:solidFill>
                        <a:effectLst/>
                        <a:latin typeface="微軟正黑體" charset="0"/>
                        <a:ea typeface="微軟正黑體" charset="0"/>
                        <a:cs typeface="微軟正黑體"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bg1"/>
                          </a:solidFill>
                          <a:effectLst/>
                          <a:latin typeface="微軟正黑體" charset="0"/>
                          <a:ea typeface="微軟正黑體" charset="0"/>
                          <a:cs typeface="微軟正黑體" charset="0"/>
                        </a:rPr>
                        <a:t>2006</a:t>
                      </a:r>
                      <a:endParaRPr kumimoji="0" lang="zh-TW" altLang="en-US" sz="2400" b="1" i="0" u="none" strike="noStrike" cap="none" normalizeH="0" baseline="0">
                        <a:ln>
                          <a:noFill/>
                        </a:ln>
                        <a:solidFill>
                          <a:schemeClr val="bg1"/>
                        </a:solidFill>
                        <a:effectLst/>
                        <a:latin typeface="微軟正黑體" charset="0"/>
                        <a:ea typeface="微軟正黑體" charset="0"/>
                        <a:cs typeface="微軟正黑體"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239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a:ln>
                            <a:noFill/>
                          </a:ln>
                          <a:solidFill>
                            <a:srgbClr val="000000"/>
                          </a:solidFill>
                          <a:effectLst/>
                          <a:latin typeface="微軟正黑體" charset="0"/>
                          <a:ea typeface="微軟正黑體" charset="0"/>
                          <a:cs typeface="微軟正黑體" charset="0"/>
                        </a:rPr>
                        <a:t>每年總教學時數</a:t>
                      </a:r>
                      <a:endParaRPr kumimoji="0" lang="zh-TW" altLang="en-US" sz="2800" b="1" i="0" u="none" strike="noStrike" cap="none" normalizeH="0" baseline="0">
                        <a:ln>
                          <a:noFill/>
                        </a:ln>
                        <a:solidFill>
                          <a:srgbClr val="000000"/>
                        </a:solidFill>
                        <a:effectLst/>
                        <a:latin typeface="微軟正黑體" charset="0"/>
                        <a:ea typeface="微軟正黑體" charset="0"/>
                        <a:cs typeface="微軟正黑體"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989</a:t>
                      </a:r>
                      <a:r>
                        <a:rPr kumimoji="0" lang="zh-TW" sz="2400" b="1" i="0" u="none" strike="noStrike" cap="none" normalizeH="0" baseline="0">
                          <a:ln>
                            <a:noFill/>
                          </a:ln>
                          <a:solidFill>
                            <a:srgbClr val="000000"/>
                          </a:solidFill>
                          <a:effectLst/>
                          <a:latin typeface="Arial Unicode MS" charset="0"/>
                          <a:ea typeface="新細明體" charset="0"/>
                          <a:cs typeface="Arial Unicode MS" charset="0"/>
                        </a:rPr>
                        <a:t>小時</a:t>
                      </a:r>
                      <a:endParaRPr kumimoji="0" lang="zh-TW" altLang="en-US" sz="2400" b="1" i="0" u="none" strike="noStrike" cap="none" normalizeH="0" baseline="0">
                        <a:ln>
                          <a:noFill/>
                        </a:ln>
                        <a:solidFill>
                          <a:srgbClr val="000000"/>
                        </a:solidFill>
                        <a:effectLst/>
                        <a:latin typeface="Arial Unicode MS" charset="0"/>
                        <a:ea typeface="新細明體" charset="0"/>
                        <a:cs typeface="Arial Unicode MS"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000000"/>
                          </a:solidFill>
                          <a:effectLst/>
                          <a:latin typeface="Arial Unicode MS" charset="0"/>
                          <a:ea typeface="新細明體" charset="0"/>
                          <a:cs typeface="Arial Unicode MS" charset="0"/>
                        </a:rPr>
                        <a:t>每週</a:t>
                      </a: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24</a:t>
                      </a:r>
                      <a:r>
                        <a:rPr kumimoji="0" lang="zh-TW" altLang="en-US" sz="2400" b="1" i="0" u="none" strike="noStrike" cap="none" normalizeH="0" baseline="0">
                          <a:ln>
                            <a:noFill/>
                          </a:ln>
                          <a:solidFill>
                            <a:srgbClr val="000000"/>
                          </a:solidFill>
                          <a:effectLst/>
                          <a:latin typeface="Arial Unicode MS" charset="0"/>
                          <a:ea typeface="新細明體" charset="0"/>
                          <a:cs typeface="Arial Unicode MS" charset="0"/>
                        </a:rPr>
                        <a:t>小時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93821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a:ln>
                            <a:noFill/>
                          </a:ln>
                          <a:solidFill>
                            <a:srgbClr val="000000"/>
                          </a:solidFill>
                          <a:effectLst/>
                          <a:latin typeface="微軟正黑體" charset="0"/>
                          <a:ea typeface="微軟正黑體" charset="0"/>
                          <a:cs typeface="微軟正黑體" charset="0"/>
                        </a:rPr>
                        <a:t>國語科教學</a:t>
                      </a:r>
                      <a:endParaRPr kumimoji="0" lang="zh-TW" altLang="en-US" sz="2800" b="1" i="0" u="none" strike="noStrike" cap="none" normalizeH="0" baseline="0">
                        <a:ln>
                          <a:noFill/>
                        </a:ln>
                        <a:solidFill>
                          <a:srgbClr val="000000"/>
                        </a:solidFill>
                        <a:effectLst/>
                        <a:latin typeface="微軟正黑體" charset="0"/>
                        <a:ea typeface="微軟正黑體" charset="0"/>
                        <a:cs typeface="微軟正黑體"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a:ln>
                            <a:noFill/>
                          </a:ln>
                          <a:solidFill>
                            <a:srgbClr val="000000"/>
                          </a:solidFill>
                          <a:effectLst/>
                          <a:latin typeface="微軟正黑體" charset="0"/>
                          <a:ea typeface="微軟正黑體" charset="0"/>
                          <a:cs typeface="微軟正黑體" charset="0"/>
                        </a:rPr>
                        <a:t>佔總教學時數的比例</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19%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(192</a:t>
                      </a:r>
                      <a:r>
                        <a:rPr kumimoji="0" lang="zh-TW" sz="2400" b="1" i="0" u="none" strike="noStrike" cap="none" normalizeH="0" baseline="0">
                          <a:ln>
                            <a:noFill/>
                          </a:ln>
                          <a:solidFill>
                            <a:srgbClr val="000000"/>
                          </a:solidFill>
                          <a:effectLst/>
                          <a:latin typeface="Arial Unicode MS" charset="0"/>
                          <a:ea typeface="新細明體" charset="0"/>
                          <a:cs typeface="Arial Unicode MS" charset="0"/>
                        </a:rPr>
                        <a:t>小時</a:t>
                      </a: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a:t>
                      </a:r>
                      <a:endParaRPr kumimoji="0" lang="zh-TW" sz="2400" b="1" i="0" u="none" strike="noStrike" cap="none" normalizeH="0" baseline="0">
                        <a:ln>
                          <a:noFill/>
                        </a:ln>
                        <a:solidFill>
                          <a:srgbClr val="000000"/>
                        </a:solidFill>
                        <a:effectLst/>
                        <a:latin typeface="Arial Unicode MS" charset="0"/>
                        <a:ea typeface="新細明體" charset="0"/>
                        <a:cs typeface="Arial Unicode MS"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22</a:t>
                      </a:r>
                      <a:r>
                        <a:rPr kumimoji="0" lang="zh-TW" altLang="en-US" sz="2400" b="1" i="0" u="none" strike="noStrike" cap="none" normalizeH="0" baseline="0">
                          <a:ln>
                            <a:noFill/>
                          </a:ln>
                          <a:solidFill>
                            <a:srgbClr val="000000"/>
                          </a:solidFill>
                          <a:effectLst/>
                          <a:latin typeface="Arial Unicode MS" charset="0"/>
                          <a:ea typeface="新細明體" charset="0"/>
                          <a:cs typeface="Arial Unicode MS" charset="0"/>
                        </a:rPr>
                        <a:t>％</a:t>
                      </a:r>
                      <a:endParaRPr kumimoji="0" lang="zh-TW" altLang="en-US" sz="2400" b="1" i="0" u="none" strike="noStrike" cap="none" normalizeH="0" baseline="0">
                        <a:ln>
                          <a:noFill/>
                        </a:ln>
                        <a:solidFill>
                          <a:schemeClr val="tx1"/>
                        </a:solidFill>
                        <a:effectLst/>
                        <a:latin typeface="Arial Unicode MS" charset="0"/>
                        <a:ea typeface="新細明體" charset="0"/>
                        <a:cs typeface="Arial Unicode MS"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r h="1195387">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a:ln>
                            <a:noFill/>
                          </a:ln>
                          <a:solidFill>
                            <a:srgbClr val="000000"/>
                          </a:solidFill>
                          <a:effectLst/>
                          <a:latin typeface="微軟正黑體" charset="0"/>
                          <a:ea typeface="微軟正黑體" charset="0"/>
                          <a:cs typeface="微軟正黑體" charset="0"/>
                        </a:rPr>
                        <a:t>閱讀教學</a:t>
                      </a:r>
                      <a:endParaRPr kumimoji="0" lang="en-US" altLang="zh-TW" sz="2800" b="1" i="0" u="none" strike="noStrike" cap="none" normalizeH="0" baseline="0">
                        <a:ln>
                          <a:noFill/>
                        </a:ln>
                        <a:solidFill>
                          <a:srgbClr val="000000"/>
                        </a:solidFill>
                        <a:effectLst/>
                        <a:latin typeface="微軟正黑體" charset="0"/>
                        <a:ea typeface="微軟正黑體" charset="0"/>
                        <a:cs typeface="微軟正黑體"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a:ln>
                            <a:noFill/>
                          </a:ln>
                          <a:solidFill>
                            <a:srgbClr val="000000"/>
                          </a:solidFill>
                          <a:effectLst/>
                          <a:latin typeface="微軟正黑體" charset="0"/>
                          <a:ea typeface="微軟正黑體" charset="0"/>
                          <a:cs typeface="微軟正黑體" charset="0"/>
                        </a:rPr>
                        <a:t>佔國語科教學的比例</a:t>
                      </a:r>
                      <a:endParaRPr kumimoji="0" lang="zh-TW" altLang="en-US" sz="2800" b="1" i="0" u="none" strike="noStrike" cap="none" normalizeH="0" baseline="0">
                        <a:ln>
                          <a:noFill/>
                        </a:ln>
                        <a:solidFill>
                          <a:srgbClr val="000000"/>
                        </a:solidFill>
                        <a:effectLst/>
                        <a:latin typeface="微軟正黑體" charset="0"/>
                        <a:ea typeface="微軟正黑體" charset="0"/>
                        <a:cs typeface="微軟正黑體"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21%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(41</a:t>
                      </a:r>
                      <a:r>
                        <a:rPr kumimoji="0" lang="zh-TW" sz="2400" b="1" i="0" u="none" strike="noStrike" cap="none" normalizeH="0" baseline="0">
                          <a:ln>
                            <a:noFill/>
                          </a:ln>
                          <a:solidFill>
                            <a:srgbClr val="000000"/>
                          </a:solidFill>
                          <a:effectLst/>
                          <a:latin typeface="Arial Unicode MS" charset="0"/>
                          <a:ea typeface="新細明體" charset="0"/>
                          <a:cs typeface="Arial Unicode MS" charset="0"/>
                        </a:rPr>
                        <a:t>小時</a:t>
                      </a: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a:t>
                      </a:r>
                      <a:endParaRPr kumimoji="0" lang="zh-TW" sz="2400" b="1" i="0" u="none" strike="noStrike" cap="none" normalizeH="0" baseline="0">
                        <a:ln>
                          <a:noFill/>
                        </a:ln>
                        <a:solidFill>
                          <a:srgbClr val="000000"/>
                        </a:solidFill>
                        <a:effectLst/>
                        <a:latin typeface="Arial Unicode MS" charset="0"/>
                        <a:ea typeface="新細明體" charset="0"/>
                        <a:cs typeface="Arial Unicode MS"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9%</a:t>
                      </a:r>
                      <a:endParaRPr kumimoji="0" lang="zh-TW" altLang="en-US" sz="2400" b="1" i="0" u="none" strike="noStrike" cap="none" normalizeH="0" baseline="0">
                        <a:ln>
                          <a:noFill/>
                        </a:ln>
                        <a:solidFill>
                          <a:srgbClr val="000000"/>
                        </a:solidFill>
                        <a:effectLst/>
                        <a:latin typeface="Arial Unicode MS" charset="0"/>
                        <a:ea typeface="新細明體" charset="0"/>
                        <a:cs typeface="Arial Unicode MS"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bl>
          </a:graphicData>
        </a:graphic>
      </p:graphicFrame>
      <p:sp>
        <p:nvSpPr>
          <p:cNvPr id="8" name="圓角矩形 7"/>
          <p:cNvSpPr/>
          <p:nvPr/>
        </p:nvSpPr>
        <p:spPr>
          <a:xfrm>
            <a:off x="5292725" y="3933825"/>
            <a:ext cx="3527425" cy="1223963"/>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fontAlgn="auto">
              <a:spcBef>
                <a:spcPts val="0"/>
              </a:spcBef>
              <a:spcAft>
                <a:spcPts val="0"/>
              </a:spcAft>
              <a:defRPr/>
            </a:pPr>
            <a:endParaRPr kumimoji="0" lang="en-US" altLang="zh-TW" dirty="0">
              <a:solidFill>
                <a:srgbClr val="C00000"/>
              </a:solidFill>
              <a:latin typeface="微軟正黑體" pitchFamily="34" charset="-120"/>
              <a:ea typeface="微軟正黑體" pitchFamily="34" charset="-120"/>
            </a:endParaRPr>
          </a:p>
          <a:p>
            <a:pPr algn="ctr" fontAlgn="auto">
              <a:spcBef>
                <a:spcPts val="0"/>
              </a:spcBef>
              <a:spcAft>
                <a:spcPts val="0"/>
              </a:spcAft>
              <a:defRPr/>
            </a:pPr>
            <a:endParaRPr kumimoji="0" lang="en-US" altLang="zh-TW" dirty="0">
              <a:solidFill>
                <a:srgbClr val="C00000"/>
              </a:solidFill>
              <a:latin typeface="微軟正黑體" pitchFamily="34" charset="-120"/>
              <a:ea typeface="微軟正黑體" pitchFamily="34" charset="-120"/>
            </a:endParaRPr>
          </a:p>
          <a:p>
            <a:pPr algn="ctr" fontAlgn="auto">
              <a:spcBef>
                <a:spcPts val="0"/>
              </a:spcBef>
              <a:spcAft>
                <a:spcPts val="0"/>
              </a:spcAft>
              <a:defRPr/>
            </a:pPr>
            <a:endParaRPr kumimoji="0" lang="en-US" altLang="zh-TW" dirty="0">
              <a:solidFill>
                <a:srgbClr val="C00000"/>
              </a:solidFill>
              <a:latin typeface="微軟正黑體" pitchFamily="34" charset="-120"/>
              <a:ea typeface="微軟正黑體" pitchFamily="34" charset="-120"/>
            </a:endParaRPr>
          </a:p>
          <a:p>
            <a:pPr algn="ctr" fontAlgn="auto">
              <a:spcBef>
                <a:spcPts val="0"/>
              </a:spcBef>
              <a:spcAft>
                <a:spcPts val="0"/>
              </a:spcAft>
              <a:defRPr/>
            </a:pPr>
            <a:endParaRPr kumimoji="0" lang="en-US" altLang="zh-TW" dirty="0">
              <a:solidFill>
                <a:srgbClr val="C00000"/>
              </a:solidFill>
              <a:latin typeface="微軟正黑體" pitchFamily="34" charset="-120"/>
              <a:ea typeface="微軟正黑體" pitchFamily="34" charset="-120"/>
            </a:endParaRPr>
          </a:p>
          <a:p>
            <a:pPr algn="ctr" fontAlgn="auto">
              <a:spcBef>
                <a:spcPts val="0"/>
              </a:spcBef>
              <a:spcAft>
                <a:spcPts val="0"/>
              </a:spcAft>
              <a:defRPr/>
            </a:pPr>
            <a:endParaRPr kumimoji="0" lang="en-US" altLang="zh-TW" dirty="0">
              <a:solidFill>
                <a:srgbClr val="C00000"/>
              </a:solidFill>
              <a:latin typeface="微軟正黑體" pitchFamily="34" charset="-120"/>
              <a:ea typeface="微軟正黑體" pitchFamily="34" charset="-120"/>
            </a:endParaRPr>
          </a:p>
          <a:p>
            <a:pPr algn="ctr" fontAlgn="auto">
              <a:spcBef>
                <a:spcPts val="0"/>
              </a:spcBef>
              <a:spcAft>
                <a:spcPts val="0"/>
              </a:spcAft>
              <a:defRPr/>
            </a:pPr>
            <a:endParaRPr kumimoji="0" lang="en-US" altLang="zh-TW" dirty="0">
              <a:solidFill>
                <a:srgbClr val="C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dirty="0">
                <a:solidFill>
                  <a:srgbClr val="C00000"/>
                </a:solidFill>
                <a:latin typeface="微軟正黑體" pitchFamily="34" charset="-120"/>
                <a:ea typeface="微軟正黑體" pitchFamily="34" charset="-120"/>
              </a:rPr>
              <a:t>       比例提昇</a:t>
            </a:r>
          </a:p>
        </p:txBody>
      </p:sp>
    </p:spTree>
    <p:extLst>
      <p:ext uri="{BB962C8B-B14F-4D97-AF65-F5344CB8AC3E}">
        <p14:creationId xmlns:p14="http://schemas.microsoft.com/office/powerpoint/2010/main" val="2040910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標題 1"/>
          <p:cNvSpPr>
            <a:spLocks noGrp="1"/>
          </p:cNvSpPr>
          <p:nvPr>
            <p:ph type="title"/>
          </p:nvPr>
        </p:nvSpPr>
        <p:spPr>
          <a:xfrm>
            <a:off x="395288" y="188913"/>
            <a:ext cx="8445500" cy="1143000"/>
          </a:xfrm>
          <a:effectLst>
            <a:outerShdw blurRad="50800" dist="38100" dir="5400000" algn="t" rotWithShape="0">
              <a:prstClr val="black">
                <a:alpha val="40000"/>
              </a:prstClr>
            </a:outerShdw>
          </a:effectLst>
        </p:spPr>
        <p:txBody>
          <a:bodyPr rtlCol="0">
            <a:noAutofit/>
          </a:bodyPr>
          <a:lstStyle/>
          <a:p>
            <a:pPr eaLnBrk="1" fontAlgn="auto" hangingPunct="1">
              <a:spcAft>
                <a:spcPts val="0"/>
              </a:spcAft>
              <a:defRPr/>
            </a:pPr>
            <a:r>
              <a:rPr lang="zh-TW" altLang="en-US" sz="4000" dirty="0" smtClean="0">
                <a:latin typeface="微軟正黑體" pitchFamily="34" charset="-120"/>
                <a:ea typeface="微軟正黑體" pitchFamily="34" charset="-120"/>
              </a:rPr>
              <a:t>推動閱讀的系列計畫有成效</a:t>
            </a:r>
            <a:endParaRPr lang="en-US" altLang="zh-TW" sz="4000" dirty="0" smtClean="0">
              <a:latin typeface="微軟正黑體" pitchFamily="34" charset="-120"/>
              <a:ea typeface="微軟正黑體" pitchFamily="34" charset="-120"/>
            </a:endParaRPr>
          </a:p>
        </p:txBody>
      </p:sp>
      <p:sp>
        <p:nvSpPr>
          <p:cNvPr id="100354" name="內容版面配置區 2"/>
          <p:cNvSpPr>
            <a:spLocks noGrp="1"/>
          </p:cNvSpPr>
          <p:nvPr>
            <p:ph idx="1"/>
          </p:nvPr>
        </p:nvSpPr>
        <p:spPr>
          <a:xfrm>
            <a:off x="457200" y="1773238"/>
            <a:ext cx="8435975" cy="4176712"/>
          </a:xfrm>
        </p:spPr>
        <p:txBody>
          <a:bodyPr/>
          <a:lstStyle/>
          <a:p>
            <a:pPr eaLnBrk="1" hangingPunct="1">
              <a:buFontTx/>
              <a:buBlip>
                <a:blip r:embed="rId2"/>
              </a:buBlip>
            </a:pPr>
            <a:r>
              <a:rPr lang="zh-TW" altLang="en-US">
                <a:latin typeface="微軟正黑體" charset="0"/>
                <a:ea typeface="微軟正黑體" charset="0"/>
                <a:cs typeface="微軟正黑體" charset="0"/>
              </a:rPr>
              <a:t>學校繼續推動閱讀</a:t>
            </a:r>
            <a:endParaRPr lang="en-US" altLang="zh-TW">
              <a:latin typeface="微軟正黑體" charset="0"/>
              <a:ea typeface="微軟正黑體" charset="0"/>
              <a:cs typeface="微軟正黑體" charset="0"/>
            </a:endParaRPr>
          </a:p>
          <a:p>
            <a:pPr eaLnBrk="1" hangingPunct="1">
              <a:buFontTx/>
              <a:buBlip>
                <a:blip r:embed="rId2"/>
              </a:buBlip>
            </a:pPr>
            <a:r>
              <a:rPr lang="en-US" altLang="zh-TW">
                <a:latin typeface="微軟正黑體" charset="0"/>
                <a:ea typeface="微軟正黑體" charset="0"/>
                <a:cs typeface="微軟正黑體" charset="0"/>
              </a:rPr>
              <a:t>2008</a:t>
            </a:r>
            <a:r>
              <a:rPr lang="zh-TW" altLang="en-US">
                <a:latin typeface="微軟正黑體" charset="0"/>
                <a:ea typeface="微軟正黑體" charset="0"/>
                <a:cs typeface="微軟正黑體" charset="0"/>
              </a:rPr>
              <a:t>閱讀理解教學策略之開發與推廣</a:t>
            </a:r>
            <a:endParaRPr lang="en-US" altLang="zh-TW">
              <a:latin typeface="微軟正黑體" charset="0"/>
              <a:ea typeface="微軟正黑體" charset="0"/>
              <a:cs typeface="微軟正黑體" charset="0"/>
            </a:endParaRPr>
          </a:p>
          <a:p>
            <a:pPr eaLnBrk="1" hangingPunct="1">
              <a:buFontTx/>
              <a:buBlip>
                <a:blip r:embed="rId2"/>
              </a:buBlip>
            </a:pPr>
            <a:r>
              <a:rPr lang="en-US" altLang="zh-TW">
                <a:latin typeface="微軟正黑體" charset="0"/>
                <a:ea typeface="微軟正黑體" charset="0"/>
                <a:cs typeface="微軟正黑體" charset="0"/>
              </a:rPr>
              <a:t>2009</a:t>
            </a:r>
            <a:r>
              <a:rPr lang="zh-TW" altLang="en-US">
                <a:latin typeface="微軟正黑體" charset="0"/>
                <a:ea typeface="微軟正黑體" charset="0"/>
                <a:cs typeface="微軟正黑體" charset="0"/>
              </a:rPr>
              <a:t>推動提升國小學生閱讀理解工作坊</a:t>
            </a:r>
            <a:endParaRPr lang="en-US" altLang="zh-TW">
              <a:latin typeface="微軟正黑體" charset="0"/>
              <a:ea typeface="微軟正黑體" charset="0"/>
              <a:cs typeface="微軟正黑體" charset="0"/>
            </a:endParaRPr>
          </a:p>
          <a:p>
            <a:pPr eaLnBrk="1" hangingPunct="1">
              <a:buFontTx/>
              <a:buBlip>
                <a:blip r:embed="rId2"/>
              </a:buBlip>
            </a:pPr>
            <a:r>
              <a:rPr lang="en-US" altLang="zh-TW">
                <a:latin typeface="微軟正黑體" charset="0"/>
                <a:ea typeface="微軟正黑體" charset="0"/>
                <a:cs typeface="微軟正黑體" charset="0"/>
              </a:rPr>
              <a:t>2010</a:t>
            </a:r>
            <a:r>
              <a:rPr lang="zh-TW" altLang="en-US">
                <a:latin typeface="微軟正黑體" charset="0"/>
                <a:ea typeface="微軟正黑體" charset="0"/>
                <a:cs typeface="微軟正黑體" charset="0"/>
              </a:rPr>
              <a:t>出版閱讀理解策略教學手冊</a:t>
            </a:r>
            <a:endParaRPr lang="en-US" altLang="zh-TW">
              <a:latin typeface="微軟正黑體" charset="0"/>
              <a:ea typeface="微軟正黑體" charset="0"/>
              <a:cs typeface="微軟正黑體" charset="0"/>
            </a:endParaRPr>
          </a:p>
          <a:p>
            <a:pPr eaLnBrk="1" hangingPunct="1">
              <a:buFontTx/>
              <a:buBlip>
                <a:blip r:embed="rId2"/>
              </a:buBlip>
            </a:pPr>
            <a:r>
              <a:rPr lang="en-US" altLang="zh-TW">
                <a:latin typeface="微軟正黑體" charset="0"/>
                <a:ea typeface="微軟正黑體" charset="0"/>
                <a:cs typeface="微軟正黑體" charset="0"/>
              </a:rPr>
              <a:t>2011</a:t>
            </a:r>
            <a:r>
              <a:rPr lang="zh-TW" altLang="en-US">
                <a:latin typeface="微軟正黑體" charset="0"/>
                <a:ea typeface="微軟正黑體" charset="0"/>
                <a:cs typeface="微軟正黑體" charset="0"/>
              </a:rPr>
              <a:t>試題範例之研發及出版</a:t>
            </a:r>
            <a:endParaRPr lang="en-US" altLang="zh-TW">
              <a:latin typeface="微軟正黑體" charset="0"/>
              <a:ea typeface="微軟正黑體" charset="0"/>
              <a:cs typeface="微軟正黑體" charset="0"/>
            </a:endParaRPr>
          </a:p>
          <a:p>
            <a:pPr eaLnBrk="1" hangingPunct="1">
              <a:buFontTx/>
              <a:buBlip>
                <a:blip r:embed="rId2"/>
              </a:buBlip>
            </a:pPr>
            <a:r>
              <a:rPr lang="en-US" altLang="zh-TW">
                <a:latin typeface="微軟正黑體" charset="0"/>
                <a:ea typeface="微軟正黑體" charset="0"/>
                <a:cs typeface="微軟正黑體" charset="0"/>
              </a:rPr>
              <a:t>2011</a:t>
            </a:r>
            <a:r>
              <a:rPr lang="zh-TW" altLang="en-US">
                <a:latin typeface="微軟正黑體" charset="0"/>
                <a:ea typeface="微軟正黑體" charset="0"/>
                <a:cs typeface="微軟正黑體" charset="0"/>
              </a:rPr>
              <a:t>研發課文本位閱讀理解教學，進行師培</a:t>
            </a:r>
            <a:endParaRPr lang="en-US" altLang="zh-TW">
              <a:latin typeface="微軟正黑體" charset="0"/>
              <a:ea typeface="微軟正黑體" charset="0"/>
              <a:cs typeface="微軟正黑體" charset="0"/>
            </a:endParaRPr>
          </a:p>
          <a:p>
            <a:pPr eaLnBrk="1" hangingPunct="1">
              <a:buFontTx/>
              <a:buBlip>
                <a:blip r:embed="rId2"/>
              </a:buBlip>
            </a:pPr>
            <a:r>
              <a:rPr lang="zh-TW" altLang="en-US">
                <a:latin typeface="微軟正黑體" charset="0"/>
                <a:ea typeface="微軟正黑體" charset="0"/>
                <a:cs typeface="微軟正黑體" charset="0"/>
              </a:rPr>
              <a:t> 推動圖書教師，</a:t>
            </a:r>
            <a:r>
              <a:rPr lang="en-US" altLang="zh-TW">
                <a:latin typeface="微軟正黑體" charset="0"/>
                <a:ea typeface="微軟正黑體" charset="0"/>
                <a:cs typeface="微軟正黑體" charset="0"/>
              </a:rPr>
              <a:t>2011</a:t>
            </a:r>
            <a:r>
              <a:rPr lang="zh-TW" altLang="en-US">
                <a:latin typeface="微軟正黑體" charset="0"/>
                <a:ea typeface="微軟正黑體" charset="0"/>
                <a:cs typeface="微軟正黑體" charset="0"/>
              </a:rPr>
              <a:t>出版圖出教師手冊</a:t>
            </a:r>
            <a:endParaRPr lang="en-US" altLang="zh-TW">
              <a:latin typeface="微軟正黑體" charset="0"/>
              <a:ea typeface="微軟正黑體" charset="0"/>
              <a:cs typeface="微軟正黑體" charset="0"/>
            </a:endParaRPr>
          </a:p>
        </p:txBody>
      </p:sp>
    </p:spTree>
    <p:extLst>
      <p:ext uri="{BB962C8B-B14F-4D97-AF65-F5344CB8AC3E}">
        <p14:creationId xmlns:p14="http://schemas.microsoft.com/office/powerpoint/2010/main" val="14881198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smtClean="0">
                <a:cs typeface="+mj-cs"/>
              </a:rPr>
              <a:t>閱讀教學的目標</a:t>
            </a:r>
            <a:endParaRPr lang="zh-TW" altLang="en-US" dirty="0">
              <a:cs typeface="+mj-cs"/>
            </a:endParaRPr>
          </a:p>
        </p:txBody>
      </p:sp>
      <p:sp>
        <p:nvSpPr>
          <p:cNvPr id="3" name="內容版面配置區 2"/>
          <p:cNvSpPr>
            <a:spLocks noGrp="1"/>
          </p:cNvSpPr>
          <p:nvPr>
            <p:ph sz="quarter" idx="1"/>
          </p:nvPr>
        </p:nvSpPr>
        <p:spPr>
          <a:xfrm>
            <a:off x="323850" y="1484313"/>
            <a:ext cx="8504238" cy="4572000"/>
          </a:xfrm>
        </p:spPr>
        <p:txBody>
          <a:bodyPr/>
          <a:lstStyle/>
          <a:p>
            <a:pPr algn="just">
              <a:buFont typeface="Wingdings 2" pitchFamily="18" charset="2"/>
              <a:buChar char=""/>
              <a:defRPr/>
            </a:pPr>
            <a:endParaRPr kumimoji="0" lang="en-US" altLang="zh-TW" sz="2200" dirty="0" smtClean="0">
              <a:cs typeface="+mn-cs"/>
            </a:endParaRPr>
          </a:p>
          <a:p>
            <a:pPr algn="just">
              <a:buFont typeface="Wingdings 2" pitchFamily="18" charset="2"/>
              <a:buChar char=""/>
              <a:defRPr/>
            </a:pPr>
            <a:r>
              <a:rPr kumimoji="0" lang="zh-TW" altLang="zh-TW" sz="2200" dirty="0" smtClean="0">
                <a:cs typeface="+mn-cs"/>
              </a:rPr>
              <a:t>希望學生</a:t>
            </a:r>
            <a:r>
              <a:rPr kumimoji="0" lang="zh-TW" altLang="zh-TW" sz="2200" dirty="0" smtClean="0">
                <a:solidFill>
                  <a:srgbClr val="FF0000"/>
                </a:solidFill>
                <a:cs typeface="+mn-cs"/>
              </a:rPr>
              <a:t>擁有閱讀能力</a:t>
            </a:r>
            <a:r>
              <a:rPr kumimoji="0" lang="zh-TW" altLang="zh-TW" sz="2200" dirty="0" smtClean="0">
                <a:cs typeface="+mn-cs"/>
              </a:rPr>
              <a:t>（</a:t>
            </a:r>
            <a:r>
              <a:rPr kumimoji="0" lang="en-US" altLang="zh-TW" sz="2200" dirty="0" smtClean="0">
                <a:cs typeface="+mn-cs"/>
              </a:rPr>
              <a:t>learn to read</a:t>
            </a:r>
            <a:r>
              <a:rPr kumimoji="0" lang="zh-TW" altLang="zh-TW" sz="2200" dirty="0" smtClean="0">
                <a:cs typeface="+mn-cs"/>
              </a:rPr>
              <a:t>）並透過閱讀</a:t>
            </a:r>
            <a:r>
              <a:rPr kumimoji="0" lang="zh-TW" altLang="zh-TW" sz="2200" dirty="0" smtClean="0">
                <a:solidFill>
                  <a:srgbClr val="FF0000"/>
                </a:solidFill>
                <a:cs typeface="+mn-cs"/>
              </a:rPr>
              <a:t>而有所得</a:t>
            </a:r>
            <a:r>
              <a:rPr kumimoji="0" lang="zh-TW" altLang="zh-TW" sz="2200" dirty="0" smtClean="0">
                <a:cs typeface="+mn-cs"/>
              </a:rPr>
              <a:t>（</a:t>
            </a:r>
            <a:r>
              <a:rPr kumimoji="0" lang="en-US" altLang="zh-TW" sz="2200" dirty="0" smtClean="0">
                <a:cs typeface="+mn-cs"/>
              </a:rPr>
              <a:t>read to learn</a:t>
            </a:r>
            <a:r>
              <a:rPr kumimoji="0" lang="zh-TW" altLang="zh-TW" sz="2200" dirty="0" smtClean="0">
                <a:cs typeface="+mn-cs"/>
              </a:rPr>
              <a:t>）﹣﹣得到生活所需的知識、得到探索事物的樂趣、得到深入思考和多元觀點的能力 </a:t>
            </a:r>
            <a:endParaRPr kumimoji="0" lang="en-US" altLang="zh-TW" sz="2200" dirty="0" smtClean="0">
              <a:cs typeface="+mn-cs"/>
            </a:endParaRPr>
          </a:p>
          <a:p>
            <a:pPr marL="0" indent="0">
              <a:buFont typeface="Wingdings 2" pitchFamily="18" charset="2"/>
              <a:buNone/>
              <a:defRPr/>
            </a:pPr>
            <a:endParaRPr lang="en-US" altLang="zh-TW" sz="2000" dirty="0" smtClean="0">
              <a:cs typeface="+mn-cs"/>
            </a:endParaRPr>
          </a:p>
          <a:p>
            <a:pPr>
              <a:buFont typeface="Wingdings 2" pitchFamily="18" charset="2"/>
              <a:buChar char=""/>
              <a:defRPr/>
            </a:pPr>
            <a:r>
              <a:rPr lang="zh-TW" altLang="en-US" sz="1600" dirty="0" smtClean="0">
                <a:cs typeface="+mn-cs"/>
              </a:rPr>
              <a:t>例子：</a:t>
            </a:r>
            <a:r>
              <a:rPr lang="zh-TW" altLang="en-US" sz="1600" dirty="0" smtClean="0">
                <a:cs typeface="+mn-cs"/>
                <a:hlinkClick r:id="rId3" action="ppaction://hlinksldjump"/>
              </a:rPr>
              <a:t>兔子</a:t>
            </a:r>
            <a:endParaRPr lang="en-US" altLang="zh-TW" sz="1600" dirty="0" smtClean="0">
              <a:cs typeface="+mn-cs"/>
            </a:endParaRPr>
          </a:p>
          <a:p>
            <a:pPr>
              <a:buFont typeface="Wingdings 2" pitchFamily="18" charset="2"/>
              <a:buChar char=""/>
              <a:defRPr/>
            </a:pPr>
            <a:r>
              <a:rPr lang="en-US" altLang="zh-TW" sz="1600" dirty="0">
                <a:cs typeface="+mn-cs"/>
              </a:rPr>
              <a:t> </a:t>
            </a:r>
            <a:r>
              <a:rPr lang="en-US" altLang="zh-TW" sz="1600" dirty="0" smtClean="0">
                <a:cs typeface="+mn-cs"/>
              </a:rPr>
              <a:t>            </a:t>
            </a:r>
            <a:r>
              <a:rPr lang="zh-TW" altLang="en-US" sz="1600" dirty="0" smtClean="0">
                <a:cs typeface="+mn-cs"/>
              </a:rPr>
              <a:t>養兔學問大</a:t>
            </a:r>
            <a:r>
              <a:rPr lang="en-US" altLang="zh-TW" sz="1600" dirty="0">
                <a:cs typeface="+mn-cs"/>
              </a:rPr>
              <a:t> </a:t>
            </a:r>
            <a:r>
              <a:rPr lang="en-US" altLang="zh-TW" sz="1600" dirty="0" smtClean="0">
                <a:cs typeface="+mn-cs"/>
              </a:rPr>
              <a:t>   </a:t>
            </a:r>
            <a:r>
              <a:rPr lang="en-US" altLang="zh-TW" sz="1600" dirty="0" smtClean="0">
                <a:cs typeface="+mn-cs"/>
                <a:hlinkClick r:id="rId4"/>
              </a:rPr>
              <a:t>http</a:t>
            </a:r>
            <a:r>
              <a:rPr lang="en-US" altLang="zh-TW" sz="1600" dirty="0">
                <a:cs typeface="+mn-cs"/>
                <a:hlinkClick r:id="rId4"/>
              </a:rPr>
              <a:t>://www.bud.org.tw/Winnie/Winnie26.</a:t>
            </a:r>
            <a:r>
              <a:rPr lang="en-US" altLang="zh-TW" sz="1600" dirty="0" smtClean="0">
                <a:cs typeface="+mn-cs"/>
                <a:hlinkClick r:id="rId4"/>
              </a:rPr>
              <a:t>htm</a:t>
            </a:r>
            <a:endParaRPr lang="en-US" altLang="zh-TW" sz="1600" dirty="0" smtClean="0">
              <a:cs typeface="+mn-cs"/>
            </a:endParaRPr>
          </a:p>
          <a:p>
            <a:pPr marL="0" indent="0">
              <a:buFont typeface="Wingdings 2" pitchFamily="18" charset="2"/>
              <a:buNone/>
              <a:defRPr/>
            </a:pPr>
            <a:r>
              <a:rPr lang="en-US" altLang="zh-TW" sz="1600" dirty="0" smtClean="0">
                <a:cs typeface="+mn-cs"/>
              </a:rPr>
              <a:t>                   </a:t>
            </a:r>
            <a:r>
              <a:rPr lang="zh-TW" altLang="en-US" sz="1600" dirty="0" smtClean="0">
                <a:cs typeface="+mn-cs"/>
              </a:rPr>
              <a:t>臺灣原住民與兔、卡通兔明星大集合、兒童文學裡的名兔、兔子傳說、</a:t>
            </a:r>
            <a:endParaRPr lang="en-US" altLang="zh-TW" sz="1600" dirty="0" smtClean="0">
              <a:cs typeface="+mn-cs"/>
            </a:endParaRPr>
          </a:p>
          <a:p>
            <a:pPr marL="0" indent="0">
              <a:buFont typeface="Wingdings 2" pitchFamily="18" charset="2"/>
              <a:buNone/>
              <a:defRPr/>
            </a:pPr>
            <a:r>
              <a:rPr lang="en-US" altLang="zh-TW" sz="1600" dirty="0">
                <a:cs typeface="+mn-cs"/>
              </a:rPr>
              <a:t> </a:t>
            </a:r>
            <a:r>
              <a:rPr lang="en-US" altLang="zh-TW" sz="1600" dirty="0" smtClean="0">
                <a:cs typeface="+mn-cs"/>
              </a:rPr>
              <a:t>                  </a:t>
            </a:r>
            <a:r>
              <a:rPr lang="zh-TW" altLang="en-US" sz="1600" dirty="0" smtClean="0">
                <a:cs typeface="+mn-cs"/>
              </a:rPr>
              <a:t>兔</a:t>
            </a:r>
            <a:r>
              <a:rPr lang="zh-TW" altLang="en-US" sz="1600" dirty="0">
                <a:cs typeface="+mn-cs"/>
              </a:rPr>
              <a:t>子的由來與飼育</a:t>
            </a:r>
            <a:r>
              <a:rPr lang="en-US" altLang="zh-TW" sz="1600" dirty="0">
                <a:cs typeface="+mn-cs"/>
              </a:rPr>
              <a:t> </a:t>
            </a:r>
            <a:r>
              <a:rPr lang="zh-TW" altLang="en-US" sz="1600" dirty="0" smtClean="0">
                <a:cs typeface="+mn-cs"/>
              </a:rPr>
              <a:t>、到底今年是</a:t>
            </a:r>
            <a:r>
              <a:rPr lang="en-US" altLang="zh-TW" sz="1600" dirty="0" smtClean="0">
                <a:cs typeface="+mn-cs"/>
              </a:rPr>
              <a:t>…</a:t>
            </a:r>
            <a:r>
              <a:rPr lang="zh-TW" altLang="en-US" sz="1600" dirty="0" smtClean="0">
                <a:cs typeface="+mn-cs"/>
              </a:rPr>
              <a:t>兔貓年？！</a:t>
            </a:r>
            <a:endParaRPr lang="en-US" altLang="zh-TW" sz="1600" dirty="0" smtClean="0">
              <a:cs typeface="+mn-cs"/>
            </a:endParaRPr>
          </a:p>
          <a:p>
            <a:pPr marL="0" indent="0">
              <a:buFont typeface="Wingdings 2" pitchFamily="18" charset="2"/>
              <a:buNone/>
              <a:defRPr/>
            </a:pPr>
            <a:r>
              <a:rPr lang="en-US" altLang="zh-TW" sz="1600" dirty="0">
                <a:cs typeface="+mn-cs"/>
              </a:rPr>
              <a:t> </a:t>
            </a:r>
            <a:r>
              <a:rPr lang="en-US" altLang="zh-TW" sz="1600" dirty="0" smtClean="0">
                <a:cs typeface="+mn-cs"/>
              </a:rPr>
              <a:t>                   </a:t>
            </a:r>
            <a:r>
              <a:rPr lang="en-US" altLang="zh-TW" sz="1600" dirty="0" smtClean="0">
                <a:cs typeface="+mn-cs"/>
                <a:hlinkClick r:id="rId5"/>
              </a:rPr>
              <a:t>http</a:t>
            </a:r>
            <a:r>
              <a:rPr lang="en-US" altLang="zh-TW" sz="1600" dirty="0">
                <a:cs typeface="+mn-cs"/>
                <a:hlinkClick r:id="rId5"/>
              </a:rPr>
              <a:t>://beta.nmp.gov.tw/enews/no197/page_01.</a:t>
            </a:r>
            <a:r>
              <a:rPr lang="en-US" altLang="zh-TW" sz="1600" dirty="0" smtClean="0">
                <a:cs typeface="+mn-cs"/>
                <a:hlinkClick r:id="rId5"/>
              </a:rPr>
              <a:t>html</a:t>
            </a:r>
            <a:endParaRPr lang="en-US" altLang="zh-TW" sz="1600" dirty="0">
              <a:cs typeface="+mn-cs"/>
            </a:endParaRPr>
          </a:p>
          <a:p>
            <a:pPr>
              <a:buFont typeface="Wingdings 2" pitchFamily="18" charset="2"/>
              <a:buChar char=""/>
              <a:defRPr/>
            </a:pPr>
            <a:endParaRPr lang="en-US" altLang="zh-TW" sz="1600" dirty="0" smtClean="0">
              <a:cs typeface="+mn-cs"/>
            </a:endParaRPr>
          </a:p>
          <a:p>
            <a:pPr>
              <a:buFont typeface="Wingdings 2" pitchFamily="18" charset="2"/>
              <a:buChar char=""/>
              <a:defRPr/>
            </a:pPr>
            <a:r>
              <a:rPr lang="zh-TW" altLang="en-US" sz="1600" dirty="0" smtClean="0">
                <a:cs typeface="+mn-cs"/>
              </a:rPr>
              <a:t>例子：</a:t>
            </a:r>
            <a:r>
              <a:rPr lang="zh-TW" altLang="en-US" sz="1600" dirty="0" smtClean="0">
                <a:cs typeface="+mn-cs"/>
                <a:hlinkClick r:id="rId6" action="ppaction://hlinksldjump"/>
              </a:rPr>
              <a:t>文字森林海</a:t>
            </a:r>
            <a:endParaRPr lang="en-US" altLang="zh-TW" sz="1600" dirty="0" smtClean="0">
              <a:cs typeface="+mn-cs"/>
            </a:endParaRPr>
          </a:p>
          <a:p>
            <a:pPr>
              <a:buFont typeface="Wingdings 2" pitchFamily="18" charset="2"/>
              <a:buChar char=""/>
              <a:defRPr/>
            </a:pPr>
            <a:r>
              <a:rPr lang="en-US" altLang="zh-TW" sz="1600" dirty="0" smtClean="0">
                <a:cs typeface="+mn-cs"/>
              </a:rPr>
              <a:t>            </a:t>
            </a:r>
            <a:r>
              <a:rPr lang="zh-TW" altLang="en-US" sz="1600" dirty="0" smtClean="0">
                <a:cs typeface="+mn-cs"/>
              </a:rPr>
              <a:t>邀請、倒讀詩</a:t>
            </a:r>
            <a:endParaRPr lang="en-US" altLang="zh-TW" sz="1600" dirty="0" smtClean="0">
              <a:cs typeface="+mn-cs"/>
            </a:endParaRPr>
          </a:p>
          <a:p>
            <a:pPr>
              <a:buFont typeface="Wingdings 2" pitchFamily="18" charset="2"/>
              <a:buChar char=""/>
              <a:defRPr/>
            </a:pPr>
            <a:r>
              <a:rPr lang="en-US" altLang="zh-TW" sz="1600" dirty="0" smtClean="0">
                <a:cs typeface="+mn-cs"/>
              </a:rPr>
              <a:t>             </a:t>
            </a:r>
            <a:r>
              <a:rPr lang="en-US" altLang="zh-TW" sz="1600" dirty="0" smtClean="0">
                <a:cs typeface="+mn-cs"/>
                <a:hlinkClick r:id="rId7"/>
              </a:rPr>
              <a:t>http://blog.roodo.com/readnews/archives/13944031.html</a:t>
            </a:r>
            <a:endParaRPr lang="en-US" altLang="zh-TW" sz="1600" dirty="0">
              <a:cs typeface="+mn-cs"/>
            </a:endParaRPr>
          </a:p>
        </p:txBody>
      </p:sp>
      <p:sp>
        <p:nvSpPr>
          <p:cNvPr id="6" name="標題 1"/>
          <p:cNvSpPr txBox="1">
            <a:spLocks/>
          </p:cNvSpPr>
          <p:nvPr/>
        </p:nvSpPr>
        <p:spPr>
          <a:xfrm>
            <a:off x="609600" y="5300663"/>
            <a:ext cx="8534400" cy="758825"/>
          </a:xfrm>
          <a:prstGeom prst="rect">
            <a:avLst/>
          </a:prstGeom>
        </p:spPr>
        <p:txBody>
          <a:bodyPr anchor="b">
            <a:normAutofit/>
          </a:bodyPr>
          <a:lstStyle/>
          <a:p>
            <a:pPr algn="just" fontAlgn="auto">
              <a:spcAft>
                <a:spcPts val="0"/>
              </a:spcAft>
              <a:defRPr/>
            </a:pPr>
            <a:endParaRPr kumimoji="0" lang="zh-TW" altLang="en-US" sz="3300" dirty="0">
              <a:solidFill>
                <a:schemeClr val="tx2">
                  <a:lumMod val="75000"/>
                </a:schemeClr>
              </a:solidFill>
              <a:latin typeface="+mj-lt"/>
              <a:ea typeface="+mj-ea"/>
              <a:cs typeface="+mj-cs"/>
            </a:endParaRPr>
          </a:p>
        </p:txBody>
      </p:sp>
    </p:spTree>
    <p:extLst>
      <p:ext uri="{BB962C8B-B14F-4D97-AF65-F5344CB8AC3E}">
        <p14:creationId xmlns:p14="http://schemas.microsoft.com/office/powerpoint/2010/main" val="313379321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7"/>
          <p:cNvSpPr>
            <a:spLocks noGrp="1"/>
          </p:cNvSpPr>
          <p:nvPr>
            <p:ph type="title"/>
          </p:nvPr>
        </p:nvSpPr>
        <p:spPr>
          <a:xfrm>
            <a:off x="468313" y="188913"/>
            <a:ext cx="8229600" cy="954087"/>
          </a:xfrm>
          <a:effectLst>
            <a:outerShdw blurRad="50800" dist="38100" dir="5400000" algn="t" rotWithShape="0">
              <a:prstClr val="black">
                <a:alpha val="40000"/>
              </a:prstClr>
            </a:outerShdw>
          </a:effectLst>
        </p:spPr>
        <p:txBody>
          <a:bodyPr rtlCol="0">
            <a:normAutofit/>
          </a:bodyPr>
          <a:lstStyle/>
          <a:p>
            <a:pPr eaLnBrk="1" fontAlgn="auto" hangingPunct="1">
              <a:spcAft>
                <a:spcPts val="0"/>
              </a:spcAft>
              <a:defRPr/>
            </a:pPr>
            <a:r>
              <a:rPr lang="zh-TW" altLang="en-US" dirty="0" smtClean="0">
                <a:latin typeface="微軟正黑體" pitchFamily="34" charset="-120"/>
                <a:ea typeface="微軟正黑體" pitchFamily="34" charset="-120"/>
              </a:rPr>
              <a:t>閱讀教學時數</a:t>
            </a:r>
          </a:p>
        </p:txBody>
      </p:sp>
      <p:graphicFrame>
        <p:nvGraphicFramePr>
          <p:cNvPr id="16" name="內容版面配置區 15"/>
          <p:cNvGraphicFramePr>
            <a:graphicFrameLocks noGrp="1"/>
          </p:cNvGraphicFramePr>
          <p:nvPr>
            <p:ph idx="1"/>
          </p:nvPr>
        </p:nvGraphicFramePr>
        <p:xfrm>
          <a:off x="395288" y="1268413"/>
          <a:ext cx="8353425" cy="4868918"/>
        </p:xfrm>
        <a:graphic>
          <a:graphicData uri="http://schemas.openxmlformats.org/drawingml/2006/table">
            <a:tbl>
              <a:tblPr/>
              <a:tblGrid>
                <a:gridCol w="714375"/>
                <a:gridCol w="3856037"/>
                <a:gridCol w="1841500"/>
                <a:gridCol w="1941513"/>
              </a:tblGrid>
              <a:tr h="81433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rgbClr val="FFFFFF"/>
                        </a:solidFill>
                        <a:effectLst/>
                        <a:latin typeface="Georgia" charset="0"/>
                        <a:ea typeface="新細明體" charset="0"/>
                        <a:cs typeface="新細明體" charset="0"/>
                      </a:endParaRP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bg1"/>
                          </a:solidFill>
                          <a:effectLst/>
                          <a:latin typeface="微軟正黑體" charset="0"/>
                          <a:ea typeface="微軟正黑體" charset="0"/>
                          <a:cs typeface="微軟正黑體" charset="0"/>
                        </a:rPr>
                        <a:t>臺灣</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bg1"/>
                          </a:solidFill>
                          <a:effectLst/>
                          <a:latin typeface="微軟正黑體" charset="0"/>
                          <a:ea typeface="微軟正黑體" charset="0"/>
                          <a:cs typeface="微軟正黑體" charset="0"/>
                        </a:rPr>
                        <a:t>國際</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1433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a:ln>
                            <a:noFill/>
                          </a:ln>
                          <a:solidFill>
                            <a:srgbClr val="000000"/>
                          </a:solidFill>
                          <a:effectLst/>
                          <a:latin typeface="微軟正黑體" charset="0"/>
                          <a:ea typeface="微軟正黑體" charset="0"/>
                          <a:cs typeface="微軟正黑體" charset="0"/>
                        </a:rPr>
                        <a:t>每年總教學時數</a:t>
                      </a:r>
                      <a:endParaRPr kumimoji="0" lang="zh-TW" altLang="en-US" sz="2800" b="1" i="0" u="none" strike="noStrike" cap="none" normalizeH="0" baseline="0">
                        <a:ln>
                          <a:noFill/>
                        </a:ln>
                        <a:solidFill>
                          <a:srgbClr val="000000"/>
                        </a:solidFill>
                        <a:effectLst/>
                        <a:latin typeface="微軟正黑體" charset="0"/>
                        <a:ea typeface="微軟正黑體" charset="0"/>
                        <a:cs typeface="微軟正黑體"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989</a:t>
                      </a:r>
                      <a:r>
                        <a:rPr kumimoji="0" lang="zh-TW" sz="2400" b="1" i="0" u="none" strike="noStrike" cap="none" normalizeH="0" baseline="0">
                          <a:ln>
                            <a:noFill/>
                          </a:ln>
                          <a:solidFill>
                            <a:srgbClr val="000000"/>
                          </a:solidFill>
                          <a:effectLst/>
                          <a:latin typeface="Arial Unicode MS" charset="0"/>
                          <a:ea typeface="新細明體" charset="0"/>
                          <a:cs typeface="Arial Unicode MS" charset="0"/>
                        </a:rPr>
                        <a:t>小時</a:t>
                      </a:r>
                      <a:endParaRPr kumimoji="0" lang="zh-TW" altLang="en-US" sz="2400" b="1" i="0" u="none" strike="noStrike" cap="none" normalizeH="0" baseline="0">
                        <a:ln>
                          <a:noFill/>
                        </a:ln>
                        <a:solidFill>
                          <a:srgbClr val="000000"/>
                        </a:solidFill>
                        <a:effectLst/>
                        <a:latin typeface="Arial Unicode MS" charset="0"/>
                        <a:ea typeface="新細明體" charset="0"/>
                        <a:cs typeface="Arial Unicode MS"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905</a:t>
                      </a:r>
                      <a:r>
                        <a:rPr kumimoji="0" lang="zh-TW" sz="2400" b="1" i="0" u="none" strike="noStrike" cap="none" normalizeH="0" baseline="0">
                          <a:ln>
                            <a:noFill/>
                          </a:ln>
                          <a:solidFill>
                            <a:srgbClr val="000000"/>
                          </a:solidFill>
                          <a:effectLst/>
                          <a:latin typeface="Arial Unicode MS" charset="0"/>
                          <a:ea typeface="新細明體" charset="0"/>
                          <a:cs typeface="Arial Unicode MS" charset="0"/>
                        </a:rPr>
                        <a:t>小時</a:t>
                      </a:r>
                      <a:endParaRPr kumimoji="0" lang="zh-TW" altLang="en-US" sz="2400" b="1" i="0" u="none" strike="noStrike" cap="none" normalizeH="0" baseline="0">
                        <a:ln>
                          <a:noFill/>
                        </a:ln>
                        <a:solidFill>
                          <a:srgbClr val="000000"/>
                        </a:solidFill>
                        <a:effectLst/>
                        <a:latin typeface="Arial Unicode MS" charset="0"/>
                        <a:ea typeface="新細明體" charset="0"/>
                        <a:cs typeface="Arial Unicode MS"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106673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a:ln>
                            <a:noFill/>
                          </a:ln>
                          <a:solidFill>
                            <a:srgbClr val="000000"/>
                          </a:solidFill>
                          <a:effectLst/>
                          <a:latin typeface="微軟正黑體" charset="0"/>
                          <a:ea typeface="微軟正黑體" charset="0"/>
                          <a:cs typeface="微軟正黑體" charset="0"/>
                        </a:rPr>
                        <a:t>國語科教學</a:t>
                      </a:r>
                      <a:endParaRPr kumimoji="0" lang="zh-TW" altLang="en-US" sz="2800" b="1" i="0" u="none" strike="noStrike" cap="none" normalizeH="0" baseline="0">
                        <a:ln>
                          <a:noFill/>
                        </a:ln>
                        <a:solidFill>
                          <a:srgbClr val="000000"/>
                        </a:solidFill>
                        <a:effectLst/>
                        <a:latin typeface="微軟正黑體" charset="0"/>
                        <a:ea typeface="微軟正黑體" charset="0"/>
                        <a:cs typeface="微軟正黑體"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a:ln>
                            <a:noFill/>
                          </a:ln>
                          <a:solidFill>
                            <a:srgbClr val="000000"/>
                          </a:solidFill>
                          <a:effectLst/>
                          <a:latin typeface="微軟正黑體" charset="0"/>
                          <a:ea typeface="微軟正黑體" charset="0"/>
                          <a:cs typeface="微軟正黑體" charset="0"/>
                        </a:rPr>
                        <a:t>佔總教學時數的比例</a:t>
                      </a:r>
                      <a:endParaRPr kumimoji="0" lang="zh-TW" altLang="en-US" sz="2800" b="1" i="0" u="none" strike="noStrike" cap="none" normalizeH="0" baseline="0">
                        <a:ln>
                          <a:noFill/>
                        </a:ln>
                        <a:solidFill>
                          <a:srgbClr val="000000"/>
                        </a:solidFill>
                        <a:effectLst/>
                        <a:latin typeface="微軟正黑體" charset="0"/>
                        <a:ea typeface="微軟正黑體" charset="0"/>
                        <a:cs typeface="微軟正黑體"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19%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(192</a:t>
                      </a:r>
                      <a:r>
                        <a:rPr kumimoji="0" lang="zh-TW" sz="2400" b="1" i="0" u="none" strike="noStrike" cap="none" normalizeH="0" baseline="0">
                          <a:ln>
                            <a:noFill/>
                          </a:ln>
                          <a:solidFill>
                            <a:srgbClr val="000000"/>
                          </a:solidFill>
                          <a:effectLst/>
                          <a:latin typeface="Arial Unicode MS" charset="0"/>
                          <a:ea typeface="新細明體" charset="0"/>
                          <a:cs typeface="Arial Unicode MS" charset="0"/>
                        </a:rPr>
                        <a:t>小時</a:t>
                      </a: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a:t>
                      </a:r>
                      <a:endParaRPr kumimoji="0" lang="zh-TW" sz="2400" b="1" i="0" u="none" strike="noStrike" cap="none" normalizeH="0" baseline="0">
                        <a:ln>
                          <a:noFill/>
                        </a:ln>
                        <a:solidFill>
                          <a:srgbClr val="000000"/>
                        </a:solidFill>
                        <a:effectLst/>
                        <a:latin typeface="Arial Unicode MS" charset="0"/>
                        <a:ea typeface="新細明體" charset="0"/>
                        <a:cs typeface="Arial Unicode MS"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26%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(232</a:t>
                      </a:r>
                      <a:r>
                        <a:rPr kumimoji="0" lang="zh-TW" sz="2400" b="1" i="0" u="none" strike="noStrike" cap="none" normalizeH="0" baseline="0">
                          <a:ln>
                            <a:noFill/>
                          </a:ln>
                          <a:solidFill>
                            <a:srgbClr val="000000"/>
                          </a:solidFill>
                          <a:effectLst/>
                          <a:latin typeface="Arial Unicode MS" charset="0"/>
                          <a:ea typeface="新細明體" charset="0"/>
                          <a:cs typeface="Arial Unicode MS" charset="0"/>
                        </a:rPr>
                        <a:t>小時</a:t>
                      </a: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a:t>
                      </a:r>
                      <a:endParaRPr kumimoji="0" lang="zh-TW" sz="2400" b="1" i="0" u="none" strike="noStrike" cap="none" normalizeH="0" baseline="0">
                        <a:ln>
                          <a:noFill/>
                        </a:ln>
                        <a:solidFill>
                          <a:srgbClr val="000000"/>
                        </a:solidFill>
                        <a:effectLst/>
                        <a:latin typeface="Arial Unicode MS" charset="0"/>
                        <a:ea typeface="新細明體" charset="0"/>
                        <a:cs typeface="Arial Unicode MS"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r h="122864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a:ln>
                            <a:noFill/>
                          </a:ln>
                          <a:solidFill>
                            <a:srgbClr val="000000"/>
                          </a:solidFill>
                          <a:effectLst/>
                          <a:latin typeface="微軟正黑體" charset="0"/>
                          <a:ea typeface="微軟正黑體" charset="0"/>
                          <a:cs typeface="微軟正黑體" charset="0"/>
                        </a:rPr>
                        <a:t>閱讀教學</a:t>
                      </a:r>
                      <a:endParaRPr kumimoji="0" lang="en-US" altLang="zh-TW" sz="2800" b="1" i="0" u="none" strike="noStrike" cap="none" normalizeH="0" baseline="0">
                        <a:ln>
                          <a:noFill/>
                        </a:ln>
                        <a:solidFill>
                          <a:srgbClr val="000000"/>
                        </a:solidFill>
                        <a:effectLst/>
                        <a:latin typeface="微軟正黑體" charset="0"/>
                        <a:ea typeface="微軟正黑體" charset="0"/>
                        <a:cs typeface="微軟正黑體"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a:ln>
                            <a:noFill/>
                          </a:ln>
                          <a:solidFill>
                            <a:srgbClr val="000000"/>
                          </a:solidFill>
                          <a:effectLst/>
                          <a:latin typeface="微軟正黑體" charset="0"/>
                          <a:ea typeface="微軟正黑體" charset="0"/>
                          <a:cs typeface="微軟正黑體" charset="0"/>
                        </a:rPr>
                        <a:t>佔國語科教學的比例</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21%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(41</a:t>
                      </a:r>
                      <a:r>
                        <a:rPr kumimoji="0" lang="zh-TW" sz="2400" b="1" i="0" u="none" strike="noStrike" cap="none" normalizeH="0" baseline="0">
                          <a:ln>
                            <a:noFill/>
                          </a:ln>
                          <a:solidFill>
                            <a:srgbClr val="000000"/>
                          </a:solidFill>
                          <a:effectLst/>
                          <a:latin typeface="Arial Unicode MS" charset="0"/>
                          <a:ea typeface="新細明體" charset="0"/>
                          <a:cs typeface="Arial Unicode MS" charset="0"/>
                        </a:rPr>
                        <a:t>小時</a:t>
                      </a: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a:t>
                      </a:r>
                      <a:endParaRPr kumimoji="0" lang="zh-TW" sz="2400" b="1" i="0" u="none" strike="noStrike" cap="none" normalizeH="0" baseline="0">
                        <a:ln>
                          <a:noFill/>
                        </a:ln>
                        <a:solidFill>
                          <a:srgbClr val="000000"/>
                        </a:solidFill>
                        <a:effectLst/>
                        <a:latin typeface="Arial Unicode MS" charset="0"/>
                        <a:ea typeface="新細明體" charset="0"/>
                        <a:cs typeface="Arial Unicode MS"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30%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(70</a:t>
                      </a:r>
                      <a:r>
                        <a:rPr kumimoji="0" lang="zh-TW" sz="2400" b="1" i="0" u="none" strike="noStrike" cap="none" normalizeH="0" baseline="0">
                          <a:ln>
                            <a:noFill/>
                          </a:ln>
                          <a:solidFill>
                            <a:srgbClr val="000000"/>
                          </a:solidFill>
                          <a:effectLst/>
                          <a:latin typeface="Arial Unicode MS" charset="0"/>
                          <a:ea typeface="新細明體" charset="0"/>
                          <a:cs typeface="Arial Unicode MS" charset="0"/>
                        </a:rPr>
                        <a:t>小時</a:t>
                      </a: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a:t>
                      </a:r>
                      <a:endParaRPr kumimoji="0" lang="zh-TW" altLang="en-US" sz="2400" b="1" i="0" u="none" strike="noStrike" cap="none" normalizeH="0" baseline="0">
                        <a:ln>
                          <a:noFill/>
                        </a:ln>
                        <a:solidFill>
                          <a:srgbClr val="000000"/>
                        </a:solidFill>
                        <a:effectLst/>
                        <a:latin typeface="Arial Unicode MS" charset="0"/>
                        <a:ea typeface="新細明體" charset="0"/>
                        <a:cs typeface="Arial Unicode MS"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94481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a:ln>
                            <a:noFill/>
                          </a:ln>
                          <a:solidFill>
                            <a:srgbClr val="000000"/>
                          </a:solidFill>
                          <a:effectLst/>
                          <a:latin typeface="微軟正黑體" charset="0"/>
                          <a:ea typeface="微軟正黑體" charset="0"/>
                          <a:cs typeface="微軟正黑體" charset="0"/>
                        </a:rPr>
                        <a:t>跨學科的閱讀教學</a:t>
                      </a:r>
                      <a:endParaRPr kumimoji="0" lang="en-US" altLang="zh-TW" sz="2800" b="1" i="0" u="none" strike="noStrike" cap="none" normalizeH="0" baseline="0">
                        <a:ln>
                          <a:noFill/>
                        </a:ln>
                        <a:solidFill>
                          <a:srgbClr val="000000"/>
                        </a:solidFill>
                        <a:effectLst/>
                        <a:latin typeface="微軟正黑體" charset="0"/>
                        <a:ea typeface="微軟正黑體" charset="0"/>
                        <a:cs typeface="微軟正黑體"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a:ln>
                            <a:noFill/>
                          </a:ln>
                          <a:solidFill>
                            <a:srgbClr val="000000"/>
                          </a:solidFill>
                          <a:effectLst/>
                          <a:latin typeface="微軟正黑體" charset="0"/>
                          <a:ea typeface="微軟正黑體" charset="0"/>
                          <a:cs typeface="微軟正黑體" charset="0"/>
                        </a:rPr>
                        <a:t>佔總教學時數的比例</a:t>
                      </a:r>
                      <a:endParaRPr kumimoji="0" lang="zh-TW" altLang="en-US" sz="2800" b="1" i="0" u="none" strike="noStrike" cap="none" normalizeH="0" baseline="0">
                        <a:ln>
                          <a:noFill/>
                        </a:ln>
                        <a:solidFill>
                          <a:srgbClr val="000000"/>
                        </a:solidFill>
                        <a:effectLst/>
                        <a:latin typeface="微軟正黑體" charset="0"/>
                        <a:ea typeface="微軟正黑體" charset="0"/>
                        <a:cs typeface="微軟正黑體"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(65</a:t>
                      </a:r>
                      <a:r>
                        <a:rPr kumimoji="0" lang="zh-TW" sz="2400" b="1" i="0" u="none" strike="noStrike" cap="none" normalizeH="0" baseline="0">
                          <a:ln>
                            <a:noFill/>
                          </a:ln>
                          <a:solidFill>
                            <a:srgbClr val="000000"/>
                          </a:solidFill>
                          <a:effectLst/>
                          <a:latin typeface="Arial Unicode MS" charset="0"/>
                          <a:ea typeface="新細明體" charset="0"/>
                          <a:cs typeface="Arial Unicode MS" charset="0"/>
                        </a:rPr>
                        <a:t>小時</a:t>
                      </a:r>
                      <a:r>
                        <a:rPr kumimoji="0" lang="en-US" altLang="zh-TW" sz="2400" b="1" i="0" u="none" strike="noStrike" cap="none" normalizeH="0" baseline="0">
                          <a:ln>
                            <a:noFill/>
                          </a:ln>
                          <a:solidFill>
                            <a:srgbClr val="000000"/>
                          </a:solidFill>
                          <a:effectLst/>
                          <a:latin typeface="Arial Unicode MS" charset="0"/>
                          <a:ea typeface="新細明體" charset="0"/>
                          <a:cs typeface="Arial Unicode MS" charset="0"/>
                        </a:rPr>
                        <a:t>)</a:t>
                      </a:r>
                      <a:endParaRPr kumimoji="0" lang="zh-TW" sz="2400" b="1" i="0" u="none" strike="noStrike" cap="none" normalizeH="0" baseline="0">
                        <a:ln>
                          <a:noFill/>
                        </a:ln>
                        <a:solidFill>
                          <a:srgbClr val="000000"/>
                        </a:solidFill>
                        <a:effectLst/>
                        <a:latin typeface="Arial Unicode MS" charset="0"/>
                        <a:ea typeface="新細明體" charset="0"/>
                        <a:cs typeface="Arial Unicode MS"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Arial Unicode MS" charset="0"/>
                          <a:ea typeface="新細明體" charset="0"/>
                          <a:cs typeface="Arial Unicode MS" charset="0"/>
                        </a:rPr>
                        <a:t>16%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Arial Unicode MS" charset="0"/>
                          <a:ea typeface="新細明體" charset="0"/>
                          <a:cs typeface="Arial Unicode MS" charset="0"/>
                        </a:rPr>
                        <a:t>(146</a:t>
                      </a:r>
                      <a:r>
                        <a:rPr kumimoji="0" lang="zh-TW" sz="2400" b="1" i="0" u="none" strike="noStrike" cap="none" normalizeH="0" baseline="0" dirty="0">
                          <a:ln>
                            <a:noFill/>
                          </a:ln>
                          <a:solidFill>
                            <a:srgbClr val="000000"/>
                          </a:solidFill>
                          <a:effectLst/>
                          <a:latin typeface="Arial Unicode MS" charset="0"/>
                          <a:ea typeface="新細明體" charset="0"/>
                          <a:cs typeface="Arial Unicode MS" charset="0"/>
                        </a:rPr>
                        <a:t>小時</a:t>
                      </a:r>
                      <a:r>
                        <a:rPr kumimoji="0" lang="en-US" altLang="zh-TW" sz="2400" b="1" i="0" u="none" strike="noStrike" cap="none" normalizeH="0" baseline="0" dirty="0">
                          <a:ln>
                            <a:noFill/>
                          </a:ln>
                          <a:solidFill>
                            <a:srgbClr val="000000"/>
                          </a:solidFill>
                          <a:effectLst/>
                          <a:latin typeface="Arial Unicode MS" charset="0"/>
                          <a:ea typeface="新細明體" charset="0"/>
                          <a:cs typeface="Arial Unicode MS" charset="0"/>
                        </a:rPr>
                        <a:t>)</a:t>
                      </a:r>
                      <a:endParaRPr kumimoji="0" lang="zh-TW" altLang="en-US" sz="2400" b="1" i="0" u="none" strike="noStrike" cap="none" normalizeH="0" baseline="0" dirty="0">
                        <a:ln>
                          <a:noFill/>
                        </a:ln>
                        <a:solidFill>
                          <a:srgbClr val="000000"/>
                        </a:solidFill>
                        <a:effectLst/>
                        <a:latin typeface="Arial Unicode MS" charset="0"/>
                        <a:ea typeface="新細明體" charset="0"/>
                        <a:cs typeface="Arial Unicode MS"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bl>
          </a:graphicData>
        </a:graphic>
      </p:graphicFrame>
      <p:sp>
        <p:nvSpPr>
          <p:cNvPr id="17" name="圓角矩形 16"/>
          <p:cNvSpPr/>
          <p:nvPr/>
        </p:nvSpPr>
        <p:spPr>
          <a:xfrm>
            <a:off x="250825" y="5157788"/>
            <a:ext cx="8643938" cy="935037"/>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en-US" altLang="zh-TW" dirty="0">
              <a:solidFill>
                <a:srgbClr val="FF0000"/>
              </a:solidFill>
            </a:endParaRPr>
          </a:p>
          <a:p>
            <a:pPr fontAlgn="auto">
              <a:spcBef>
                <a:spcPts val="0"/>
              </a:spcBef>
              <a:spcAft>
                <a:spcPts val="0"/>
              </a:spcAft>
              <a:defRPr/>
            </a:pPr>
            <a:endParaRPr kumimoji="0" lang="en-US" altLang="zh-TW" dirty="0">
              <a:solidFill>
                <a:srgbClr val="FF0000"/>
              </a:solidFill>
            </a:endParaRPr>
          </a:p>
          <a:p>
            <a:pPr fontAlgn="auto">
              <a:spcBef>
                <a:spcPts val="0"/>
              </a:spcBef>
              <a:spcAft>
                <a:spcPts val="0"/>
              </a:spcAft>
              <a:defRPr/>
            </a:pPr>
            <a:r>
              <a:rPr kumimoji="0" lang="zh-TW" altLang="en-US" dirty="0">
                <a:solidFill>
                  <a:srgbClr val="FF0000"/>
                </a:solidFill>
              </a:rPr>
              <a:t>                                                                                            </a:t>
            </a:r>
            <a:endParaRPr kumimoji="0" lang="en-US" altLang="zh-TW" dirty="0">
              <a:solidFill>
                <a:srgbClr val="FF0000"/>
              </a:solidFill>
            </a:endParaRPr>
          </a:p>
        </p:txBody>
      </p:sp>
    </p:spTree>
    <p:extLst>
      <p:ext uri="{BB962C8B-B14F-4D97-AF65-F5344CB8AC3E}">
        <p14:creationId xmlns:p14="http://schemas.microsoft.com/office/powerpoint/2010/main" val="19462783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endParaRPr lang="zh-TW" altLang="en-US" dirty="0">
              <a:cs typeface="+mj-cs"/>
            </a:endParaRPr>
          </a:p>
        </p:txBody>
      </p:sp>
      <p:sp>
        <p:nvSpPr>
          <p:cNvPr id="3" name="內容版面配置區 2"/>
          <p:cNvSpPr>
            <a:spLocks noGrp="1"/>
          </p:cNvSpPr>
          <p:nvPr>
            <p:ph sz="quarter" idx="1"/>
          </p:nvPr>
        </p:nvSpPr>
        <p:spPr>
          <a:xfrm>
            <a:off x="323850" y="1484313"/>
            <a:ext cx="8504238" cy="4968875"/>
          </a:xfrm>
        </p:spPr>
        <p:txBody>
          <a:bodyPr/>
          <a:lstStyle/>
          <a:p>
            <a:pPr>
              <a:buFont typeface="Wingdings 2" pitchFamily="18" charset="2"/>
              <a:buChar char=""/>
              <a:defRPr/>
            </a:pPr>
            <a:r>
              <a:rPr kumimoji="0" lang="en-US" altLang="zh-TW" sz="2400" dirty="0" smtClean="0">
                <a:solidFill>
                  <a:schemeClr val="tx2">
                    <a:lumMod val="75000"/>
                  </a:schemeClr>
                </a:solidFill>
                <a:cs typeface="+mn-cs"/>
              </a:rPr>
              <a:t>PIRLS  2011</a:t>
            </a:r>
            <a:r>
              <a:rPr kumimoji="0" lang="en-US" altLang="zh-TW" sz="2400" dirty="0">
                <a:solidFill>
                  <a:schemeClr val="tx2">
                    <a:lumMod val="75000"/>
                  </a:schemeClr>
                </a:solidFill>
                <a:cs typeface="+mn-cs"/>
              </a:rPr>
              <a:t> </a:t>
            </a:r>
            <a:r>
              <a:rPr kumimoji="0" lang="zh-TW" altLang="zh-TW" sz="2400" dirty="0">
                <a:solidFill>
                  <a:schemeClr val="tx2">
                    <a:lumMod val="75000"/>
                  </a:schemeClr>
                </a:solidFill>
                <a:cs typeface="+mn-cs"/>
              </a:rPr>
              <a:t>，</a:t>
            </a:r>
            <a:r>
              <a:rPr kumimoji="0" lang="zh-TW" altLang="zh-TW" sz="2400" dirty="0" smtClean="0">
                <a:solidFill>
                  <a:schemeClr val="tx2">
                    <a:lumMod val="75000"/>
                  </a:schemeClr>
                </a:solidFill>
                <a:cs typeface="+mn-cs"/>
              </a:rPr>
              <a:t>臺灣學生在</a:t>
            </a:r>
            <a:r>
              <a:rPr kumimoji="0" lang="en-US" altLang="zh-TW" sz="2400" dirty="0" smtClean="0">
                <a:solidFill>
                  <a:schemeClr val="tx2">
                    <a:lumMod val="75000"/>
                  </a:schemeClr>
                </a:solidFill>
                <a:cs typeface="+mn-cs"/>
              </a:rPr>
              <a:t>49</a:t>
            </a:r>
            <a:r>
              <a:rPr kumimoji="0" lang="zh-TW" altLang="zh-TW" sz="2400" dirty="0" smtClean="0">
                <a:solidFill>
                  <a:schemeClr val="tx2">
                    <a:lumMod val="75000"/>
                  </a:schemeClr>
                </a:solidFill>
                <a:cs typeface="+mn-cs"/>
              </a:rPr>
              <a:t>個國家</a:t>
            </a:r>
            <a:r>
              <a:rPr kumimoji="0" lang="zh-TW" altLang="en-US" sz="2400" dirty="0" smtClean="0">
                <a:solidFill>
                  <a:schemeClr val="tx2">
                    <a:lumMod val="75000"/>
                  </a:schemeClr>
                </a:solidFill>
                <a:cs typeface="+mn-cs"/>
              </a:rPr>
              <a:t>和地區</a:t>
            </a:r>
            <a:r>
              <a:rPr kumimoji="0" lang="zh-TW" altLang="zh-TW" sz="2400" dirty="0" smtClean="0">
                <a:solidFill>
                  <a:schemeClr val="tx2">
                    <a:lumMod val="75000"/>
                  </a:schemeClr>
                </a:solidFill>
                <a:cs typeface="+mn-cs"/>
              </a:rPr>
              <a:t>中排名</a:t>
            </a:r>
            <a:r>
              <a:rPr kumimoji="0" lang="en-US" altLang="zh-TW" sz="2400" dirty="0">
                <a:solidFill>
                  <a:schemeClr val="tx2">
                    <a:lumMod val="75000"/>
                  </a:schemeClr>
                </a:solidFill>
                <a:cs typeface="+mn-cs"/>
              </a:rPr>
              <a:t>9</a:t>
            </a:r>
            <a:r>
              <a:rPr kumimoji="0" lang="zh-TW" altLang="zh-TW" sz="2400" dirty="0" smtClean="0">
                <a:solidFill>
                  <a:schemeClr val="tx2">
                    <a:lumMod val="75000"/>
                  </a:schemeClr>
                </a:solidFill>
                <a:cs typeface="+mn-cs"/>
              </a:rPr>
              <a:t>。</a:t>
            </a:r>
            <a:endParaRPr kumimoji="0" lang="en-US" altLang="zh-TW" sz="2400" dirty="0" smtClean="0">
              <a:solidFill>
                <a:schemeClr val="tx2">
                  <a:lumMod val="75000"/>
                </a:schemeClr>
              </a:solidFill>
            </a:endParaRPr>
          </a:p>
          <a:p>
            <a:pPr>
              <a:buFont typeface="Wingdings 2" pitchFamily="18" charset="2"/>
              <a:buChar char=""/>
              <a:defRPr/>
            </a:pPr>
            <a:r>
              <a:rPr kumimoji="0" lang="zh-TW" altLang="en-US" sz="2400" dirty="0" smtClean="0">
                <a:solidFill>
                  <a:schemeClr val="tx2">
                    <a:lumMod val="75000"/>
                  </a:schemeClr>
                </a:solidFill>
              </a:rPr>
              <a:t>拔尖（</a:t>
            </a:r>
            <a:r>
              <a:rPr kumimoji="0" lang="en-US" altLang="zh-TW" sz="2400" dirty="0" smtClean="0">
                <a:solidFill>
                  <a:schemeClr val="tx2">
                    <a:lumMod val="75000"/>
                  </a:schemeClr>
                </a:solidFill>
              </a:rPr>
              <a:t>7%</a:t>
            </a:r>
            <a:r>
              <a:rPr kumimoji="0" lang="en-US" altLang="zh-TW" sz="2400" dirty="0" smtClean="0">
                <a:solidFill>
                  <a:schemeClr val="tx2">
                    <a:lumMod val="75000"/>
                  </a:schemeClr>
                </a:solidFill>
                <a:latin typeface="Wingdings"/>
                <a:ea typeface="Wingdings"/>
                <a:cs typeface="Wingdings"/>
                <a:sym typeface="Wingdings"/>
              </a:rPr>
              <a:t></a:t>
            </a:r>
            <a:r>
              <a:rPr kumimoji="0" lang="en-US" altLang="zh-TW" sz="2400" dirty="0" smtClean="0">
                <a:solidFill>
                  <a:schemeClr val="tx2">
                    <a:lumMod val="75000"/>
                  </a:schemeClr>
                </a:solidFill>
                <a:sym typeface="Wingdings"/>
              </a:rPr>
              <a:t>13%</a:t>
            </a:r>
            <a:r>
              <a:rPr kumimoji="0" lang="zh-TW" altLang="en-US" sz="2400" dirty="0" smtClean="0">
                <a:solidFill>
                  <a:schemeClr val="tx2">
                    <a:lumMod val="75000"/>
                  </a:schemeClr>
                </a:solidFill>
              </a:rPr>
              <a:t>）、扶弱</a:t>
            </a:r>
            <a:r>
              <a:rPr kumimoji="0" lang="zh-TW" altLang="zh-TW" sz="2400" dirty="0" smtClean="0">
                <a:solidFill>
                  <a:schemeClr val="tx2">
                    <a:lumMod val="75000"/>
                  </a:schemeClr>
                </a:solidFill>
              </a:rPr>
              <a:t>（</a:t>
            </a:r>
            <a:r>
              <a:rPr kumimoji="0" lang="en-US" altLang="zh-TW" sz="2400" dirty="0" smtClean="0">
                <a:solidFill>
                  <a:schemeClr val="tx2">
                    <a:lumMod val="75000"/>
                  </a:schemeClr>
                </a:solidFill>
              </a:rPr>
              <a:t>3%</a:t>
            </a:r>
            <a:r>
              <a:rPr kumimoji="0" lang="en-US" altLang="zh-TW" sz="2400" dirty="0" smtClean="0">
                <a:solidFill>
                  <a:schemeClr val="tx2">
                    <a:lumMod val="75000"/>
                  </a:schemeClr>
                </a:solidFill>
                <a:latin typeface="Wingdings"/>
                <a:ea typeface="Wingdings"/>
                <a:cs typeface="Wingdings"/>
                <a:sym typeface="Wingdings"/>
              </a:rPr>
              <a:t></a:t>
            </a:r>
            <a:r>
              <a:rPr kumimoji="0" lang="en-US" altLang="zh-TW" sz="2400" dirty="0">
                <a:solidFill>
                  <a:schemeClr val="tx2">
                    <a:lumMod val="75000"/>
                  </a:schemeClr>
                </a:solidFill>
                <a:sym typeface="Wingdings"/>
              </a:rPr>
              <a:t>2</a:t>
            </a:r>
            <a:r>
              <a:rPr kumimoji="0" lang="en-US" altLang="zh-TW" sz="2400" dirty="0" smtClean="0">
                <a:solidFill>
                  <a:schemeClr val="tx2">
                    <a:lumMod val="75000"/>
                  </a:schemeClr>
                </a:solidFill>
                <a:sym typeface="Wingdings"/>
              </a:rPr>
              <a:t>%</a:t>
            </a:r>
            <a:r>
              <a:rPr kumimoji="0" lang="zh-TW" altLang="en-US" sz="2400" dirty="0" smtClean="0">
                <a:solidFill>
                  <a:schemeClr val="tx2">
                    <a:lumMod val="75000"/>
                  </a:schemeClr>
                </a:solidFill>
              </a:rPr>
              <a:t>）。</a:t>
            </a:r>
            <a:endParaRPr kumimoji="0" lang="en-US" altLang="zh-TW" sz="2400" dirty="0" smtClean="0">
              <a:solidFill>
                <a:schemeClr val="tx2">
                  <a:lumMod val="75000"/>
                </a:schemeClr>
              </a:solidFill>
            </a:endParaRPr>
          </a:p>
          <a:p>
            <a:pPr>
              <a:buFont typeface="Wingdings 2" pitchFamily="18" charset="2"/>
              <a:buChar char=""/>
              <a:defRPr/>
            </a:pPr>
            <a:endParaRPr kumimoji="0" lang="en-US" altLang="zh-TW" sz="2400" dirty="0">
              <a:solidFill>
                <a:schemeClr val="tx2">
                  <a:lumMod val="75000"/>
                </a:schemeClr>
              </a:solidFill>
            </a:endParaRPr>
          </a:p>
          <a:p>
            <a:pPr>
              <a:buFont typeface="Wingdings 2" pitchFamily="18" charset="2"/>
              <a:buChar char=""/>
              <a:defRPr/>
            </a:pPr>
            <a:r>
              <a:rPr kumimoji="0" lang="zh-TW" altLang="zh-TW" sz="2400" dirty="0" smtClean="0">
                <a:solidFill>
                  <a:schemeClr val="tx2">
                    <a:lumMod val="75000"/>
                  </a:schemeClr>
                </a:solidFill>
              </a:rPr>
              <a:t>臺灣學生詮釋理解歷</a:t>
            </a:r>
            <a:r>
              <a:rPr kumimoji="0" lang="zh-TW" altLang="zh-TW" sz="2400" dirty="0">
                <a:solidFill>
                  <a:schemeClr val="tx2">
                    <a:lumMod val="75000"/>
                  </a:schemeClr>
                </a:solidFill>
              </a:rPr>
              <a:t>程（通過率</a:t>
            </a:r>
            <a:r>
              <a:rPr kumimoji="0" lang="en-US" altLang="zh-TW" sz="2400" dirty="0">
                <a:solidFill>
                  <a:schemeClr val="tx2">
                    <a:lumMod val="75000"/>
                  </a:schemeClr>
                </a:solidFill>
              </a:rPr>
              <a:t>63%</a:t>
            </a:r>
            <a:r>
              <a:rPr kumimoji="0" lang="zh-TW" altLang="zh-TW" sz="2400" dirty="0" smtClean="0">
                <a:solidFill>
                  <a:schemeClr val="tx2">
                    <a:lumMod val="75000"/>
                  </a:schemeClr>
                </a:solidFill>
              </a:rPr>
              <a:t>）。</a:t>
            </a:r>
            <a:endParaRPr kumimoji="0" lang="en-US" altLang="zh-TW" sz="2400" dirty="0">
              <a:solidFill>
                <a:schemeClr val="tx2">
                  <a:lumMod val="75000"/>
                </a:schemeClr>
              </a:solidFill>
              <a:cs typeface="+mn-cs"/>
            </a:endParaRPr>
          </a:p>
          <a:p>
            <a:pPr>
              <a:buFont typeface="Wingdings 2" pitchFamily="18" charset="2"/>
              <a:buChar char=""/>
              <a:defRPr/>
            </a:pPr>
            <a:r>
              <a:rPr kumimoji="0" lang="zh-TW" altLang="zh-TW" sz="2400" dirty="0" smtClean="0">
                <a:solidFill>
                  <a:schemeClr val="tx2">
                    <a:lumMod val="75000"/>
                  </a:schemeClr>
                </a:solidFill>
                <a:cs typeface="+mn-cs"/>
              </a:rPr>
              <a:t>臺灣學生</a:t>
            </a:r>
            <a:r>
              <a:rPr kumimoji="0" lang="zh-TW" altLang="en-US" sz="2400" dirty="0" smtClean="0">
                <a:solidFill>
                  <a:schemeClr val="tx2">
                    <a:lumMod val="75000"/>
                  </a:schemeClr>
                </a:solidFill>
                <a:cs typeface="+mn-cs"/>
              </a:rPr>
              <a:t>閱讀動機低、自我評價低。</a:t>
            </a:r>
            <a:endParaRPr kumimoji="0" lang="en-US" altLang="zh-TW" sz="2400" dirty="0" smtClean="0">
              <a:solidFill>
                <a:schemeClr val="tx2">
                  <a:lumMod val="75000"/>
                </a:schemeClr>
              </a:solidFill>
              <a:cs typeface="+mn-cs"/>
            </a:endParaRPr>
          </a:p>
          <a:p>
            <a:pPr>
              <a:buFont typeface="Wingdings 2" pitchFamily="18" charset="2"/>
              <a:buChar char=""/>
              <a:defRPr/>
            </a:pPr>
            <a:endParaRPr kumimoji="0" lang="en-US" altLang="zh-TW" sz="2400" dirty="0" smtClean="0">
              <a:solidFill>
                <a:schemeClr val="tx2">
                  <a:lumMod val="75000"/>
                </a:schemeClr>
              </a:solidFill>
              <a:cs typeface="+mn-cs"/>
            </a:endParaRPr>
          </a:p>
          <a:p>
            <a:pPr>
              <a:buFont typeface="Wingdings 2" pitchFamily="18" charset="2"/>
              <a:buChar char=""/>
              <a:defRPr/>
            </a:pPr>
            <a:r>
              <a:rPr kumimoji="0" lang="zh-TW" altLang="en-US" sz="2400" dirty="0" smtClean="0">
                <a:solidFill>
                  <a:schemeClr val="tx2">
                    <a:lumMod val="75000"/>
                  </a:schemeClr>
                </a:solidFill>
                <a:cs typeface="+mn-cs"/>
              </a:rPr>
              <a:t>跨學科領域的閱讀教學比例低。</a:t>
            </a:r>
            <a:endParaRPr kumimoji="0" lang="en-US" altLang="zh-TW" sz="2400" dirty="0" smtClean="0">
              <a:solidFill>
                <a:schemeClr val="tx2">
                  <a:lumMod val="75000"/>
                </a:schemeClr>
              </a:solidFill>
              <a:cs typeface="+mn-cs"/>
            </a:endParaRPr>
          </a:p>
          <a:p>
            <a:pPr>
              <a:buFont typeface="Wingdings 2" pitchFamily="18" charset="2"/>
              <a:buChar char=""/>
              <a:defRPr/>
            </a:pPr>
            <a:r>
              <a:rPr kumimoji="0" lang="zh-TW" altLang="en-US" sz="2400" dirty="0" smtClean="0">
                <a:solidFill>
                  <a:schemeClr val="tx2">
                    <a:lumMod val="75000"/>
                  </a:schemeClr>
                </a:solidFill>
                <a:cs typeface="+mn-cs"/>
              </a:rPr>
              <a:t>男女、城鄉、家庭不利的學生，需再想方法。</a:t>
            </a:r>
            <a:endParaRPr kumimoji="0" lang="en-US" altLang="zh-TW" sz="2400" dirty="0" smtClean="0">
              <a:solidFill>
                <a:schemeClr val="tx2">
                  <a:lumMod val="75000"/>
                </a:schemeClr>
              </a:solidFill>
              <a:cs typeface="+mn-cs"/>
            </a:endParaRPr>
          </a:p>
          <a:p>
            <a:pPr>
              <a:buFont typeface="Wingdings 2" pitchFamily="18" charset="2"/>
              <a:buChar char=""/>
              <a:defRPr/>
            </a:pPr>
            <a:endParaRPr kumimoji="0" lang="en-US" altLang="zh-TW" sz="2400" dirty="0" smtClean="0">
              <a:solidFill>
                <a:schemeClr val="tx2">
                  <a:lumMod val="75000"/>
                </a:schemeClr>
              </a:solidFill>
              <a:cs typeface="+mn-cs"/>
            </a:endParaRPr>
          </a:p>
          <a:p>
            <a:pPr>
              <a:buFont typeface="Wingdings 2" pitchFamily="18" charset="2"/>
              <a:buChar char=""/>
              <a:defRPr/>
            </a:pPr>
            <a:r>
              <a:rPr kumimoji="0" lang="zh-TW" altLang="en-US" sz="2400" dirty="0" smtClean="0">
                <a:solidFill>
                  <a:schemeClr val="tx2">
                    <a:lumMod val="75000"/>
                  </a:schemeClr>
                </a:solidFill>
                <a:cs typeface="+mn-cs"/>
              </a:rPr>
              <a:t>家庭閱讀活動仍需推廣。</a:t>
            </a:r>
            <a:endParaRPr kumimoji="0" lang="en-US" altLang="zh-TW" sz="2800" dirty="0" smtClean="0">
              <a:solidFill>
                <a:schemeClr val="tx2">
                  <a:lumMod val="75000"/>
                </a:schemeClr>
              </a:solidFill>
              <a:cs typeface="+mn-cs"/>
            </a:endParaRPr>
          </a:p>
          <a:p>
            <a:pPr>
              <a:buFont typeface="Wingdings 2" pitchFamily="18" charset="2"/>
              <a:buChar char=""/>
              <a:defRPr/>
            </a:pPr>
            <a:endParaRPr kumimoji="0" lang="en-US" altLang="zh-TW" sz="2800" dirty="0">
              <a:solidFill>
                <a:schemeClr val="tx2">
                  <a:lumMod val="75000"/>
                </a:schemeClr>
              </a:solidFill>
              <a:cs typeface="+mn-cs"/>
            </a:endParaRPr>
          </a:p>
          <a:p>
            <a:pPr>
              <a:buFont typeface="Wingdings 2" pitchFamily="18" charset="2"/>
              <a:buChar char=""/>
              <a:defRPr/>
            </a:pPr>
            <a:endParaRPr lang="en-US" altLang="zh-TW" dirty="0" smtClean="0">
              <a:cs typeface="+mn-cs"/>
            </a:endParaRPr>
          </a:p>
          <a:p>
            <a:pPr>
              <a:buFont typeface="Wingdings 2" pitchFamily="18" charset="2"/>
              <a:buChar char=""/>
              <a:defRPr/>
            </a:pPr>
            <a:endParaRPr lang="zh-TW" altLang="en-US" dirty="0">
              <a:cs typeface="+mn-cs"/>
            </a:endParaRPr>
          </a:p>
        </p:txBody>
      </p:sp>
      <p:sp>
        <p:nvSpPr>
          <p:cNvPr id="5" name="弧形箭號 (上彎) 5">
            <a:hlinkClick r:id="rId2" action="ppaction://hlinksldjump"/>
          </p:cNvPr>
          <p:cNvSpPr/>
          <p:nvPr/>
        </p:nvSpPr>
        <p:spPr>
          <a:xfrm>
            <a:off x="8172400" y="6165304"/>
            <a:ext cx="500062" cy="35718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solidFill>
                <a:schemeClr val="tx1"/>
              </a:solidFill>
            </a:endParaRPr>
          </a:p>
        </p:txBody>
      </p:sp>
    </p:spTree>
    <p:extLst>
      <p:ext uri="{BB962C8B-B14F-4D97-AF65-F5344CB8AC3E}">
        <p14:creationId xmlns:p14="http://schemas.microsoft.com/office/powerpoint/2010/main" val="61163689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標題 2"/>
          <p:cNvSpPr>
            <a:spLocks noGrp="1"/>
          </p:cNvSpPr>
          <p:nvPr>
            <p:ph type="title"/>
          </p:nvPr>
        </p:nvSpPr>
        <p:spPr/>
        <p:txBody>
          <a:bodyPr/>
          <a:lstStyle/>
          <a:p>
            <a:pPr>
              <a:defRPr/>
            </a:pPr>
            <a:r>
              <a:rPr kumimoji="0" lang="zh-TW" altLang="en-US" dirty="0" smtClean="0">
                <a:cs typeface="+mj-cs"/>
              </a:rPr>
              <a:t>問題引導了思考</a:t>
            </a:r>
            <a:endParaRPr kumimoji="0" lang="zh-TW" altLang="en-US" dirty="0">
              <a:cs typeface="+mj-cs"/>
            </a:endParaRPr>
          </a:p>
        </p:txBody>
      </p:sp>
      <p:sp>
        <p:nvSpPr>
          <p:cNvPr id="82946" name="內容版面配置區 2"/>
          <p:cNvSpPr>
            <a:spLocks/>
          </p:cNvSpPr>
          <p:nvPr/>
        </p:nvSpPr>
        <p:spPr bwMode="auto">
          <a:xfrm>
            <a:off x="539750" y="2133600"/>
            <a:ext cx="822960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eaLnBrk="0" hangingPunct="0">
              <a:spcBef>
                <a:spcPct val="20000"/>
              </a:spcBef>
              <a:buClr>
                <a:schemeClr val="accent1"/>
              </a:buClr>
              <a:buSzPct val="85000"/>
              <a:buFont typeface="Wingdings 2" charset="0"/>
              <a:buNone/>
            </a:pPr>
            <a:r>
              <a:rPr lang="en-US" altLang="zh-TW" sz="2700" b="0"/>
              <a:t>˙</a:t>
            </a:r>
            <a:r>
              <a:rPr lang="zh-TW" altLang="en-US" sz="2700" b="0"/>
              <a:t>遇到壞人時會怎麼辦？</a:t>
            </a:r>
            <a:endParaRPr lang="en-US" altLang="zh-TW" sz="2700" b="0"/>
          </a:p>
          <a:p>
            <a:pPr marL="273050" indent="-273050" eaLnBrk="0" hangingPunct="0">
              <a:spcBef>
                <a:spcPct val="20000"/>
              </a:spcBef>
              <a:buClr>
                <a:schemeClr val="accent1"/>
              </a:buClr>
              <a:buSzPct val="85000"/>
              <a:buFont typeface="Wingdings 2" charset="0"/>
              <a:buNone/>
            </a:pPr>
            <a:r>
              <a:rPr lang="en-US" altLang="zh-TW" sz="2700" b="0"/>
              <a:t>˙</a:t>
            </a:r>
            <a:r>
              <a:rPr lang="zh-TW" altLang="en-US" sz="2700" b="0"/>
              <a:t>皇后派誰去殺白雪公主？</a:t>
            </a:r>
            <a:endParaRPr lang="en-US" altLang="zh-TW" sz="2700" b="0"/>
          </a:p>
          <a:p>
            <a:pPr marL="273050" indent="-273050" eaLnBrk="0" hangingPunct="0">
              <a:spcBef>
                <a:spcPct val="20000"/>
              </a:spcBef>
              <a:buClr>
                <a:schemeClr val="accent1"/>
              </a:buClr>
              <a:buSzPct val="85000"/>
              <a:buFont typeface="Wingdings 2" charset="0"/>
              <a:buNone/>
            </a:pPr>
            <a:r>
              <a:rPr lang="en-US" altLang="zh-TW" sz="2700" b="0"/>
              <a:t>˙</a:t>
            </a:r>
            <a:r>
              <a:rPr lang="zh-TW" altLang="en-US" sz="2700" b="0"/>
              <a:t>皇后用哪些方式害白雪公主？</a:t>
            </a:r>
          </a:p>
          <a:p>
            <a:pPr marL="273050" indent="-273050" eaLnBrk="0" hangingPunct="0">
              <a:spcBef>
                <a:spcPct val="20000"/>
              </a:spcBef>
              <a:buClr>
                <a:schemeClr val="accent1"/>
              </a:buClr>
              <a:buSzPct val="85000"/>
              <a:buFont typeface="Wingdings 2" charset="0"/>
              <a:buNone/>
            </a:pPr>
            <a:r>
              <a:rPr lang="en-US" altLang="zh-TW" sz="2700" b="0"/>
              <a:t>˙</a:t>
            </a:r>
            <a:r>
              <a:rPr lang="zh-TW" altLang="en-US" sz="2700" b="0"/>
              <a:t>試比較皇后陷害白雪公主的方式之間的異同？</a:t>
            </a:r>
            <a:endParaRPr lang="en-US" altLang="zh-TW" sz="2700" b="0"/>
          </a:p>
          <a:p>
            <a:pPr marL="273050" indent="-273050" eaLnBrk="0" hangingPunct="0">
              <a:spcBef>
                <a:spcPct val="20000"/>
              </a:spcBef>
              <a:buClr>
                <a:schemeClr val="accent1"/>
              </a:buClr>
              <a:buSzPct val="85000"/>
              <a:buFont typeface="Wingdings 2" charset="0"/>
              <a:buNone/>
            </a:pPr>
            <a:r>
              <a:rPr lang="en-US" altLang="zh-TW" sz="2700" b="0"/>
              <a:t>˙</a:t>
            </a:r>
            <a:r>
              <a:rPr lang="zh-TW" altLang="en-US" sz="2700" b="0"/>
              <a:t>皇后依序用哪些方式害白雪公主？</a:t>
            </a:r>
          </a:p>
          <a:p>
            <a:pPr marL="273050" indent="-273050" eaLnBrk="0" hangingPunct="0">
              <a:spcBef>
                <a:spcPct val="20000"/>
              </a:spcBef>
              <a:buClr>
                <a:schemeClr val="accent1"/>
              </a:buClr>
              <a:buSzPct val="85000"/>
              <a:buFont typeface="Wingdings 2" charset="0"/>
              <a:buNone/>
            </a:pPr>
            <a:r>
              <a:rPr lang="en-US" altLang="zh-TW" sz="2700" b="0"/>
              <a:t>˙</a:t>
            </a:r>
            <a:r>
              <a:rPr lang="zh-TW" altLang="en-US" sz="2700" b="0"/>
              <a:t>你遇到壞人的處理方式與白雪公主之間有何異同？</a:t>
            </a:r>
            <a:endParaRPr lang="en-US" altLang="zh-TW" sz="2700" b="0"/>
          </a:p>
        </p:txBody>
      </p:sp>
    </p:spTree>
    <p:extLst>
      <p:ext uri="{BB962C8B-B14F-4D97-AF65-F5344CB8AC3E}">
        <p14:creationId xmlns:p14="http://schemas.microsoft.com/office/powerpoint/2010/main" val="68427077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kumimoji="0" lang="zh-TW" altLang="en-US" dirty="0" smtClean="0">
                <a:cs typeface="+mj-cs"/>
              </a:rPr>
              <a:t>問題引導了思考</a:t>
            </a:r>
            <a:endParaRPr kumimoji="0" lang="zh-TW" altLang="en-US" dirty="0">
              <a:cs typeface="+mj-cs"/>
            </a:endParaRPr>
          </a:p>
        </p:txBody>
      </p:sp>
      <p:sp>
        <p:nvSpPr>
          <p:cNvPr id="65538" name="內容版面配置區 2"/>
          <p:cNvSpPr>
            <a:spLocks noGrp="1"/>
          </p:cNvSpPr>
          <p:nvPr>
            <p:ph sz="quarter" idx="1"/>
          </p:nvPr>
        </p:nvSpPr>
        <p:spPr>
          <a:xfrm>
            <a:off x="301625" y="1527175"/>
            <a:ext cx="8504238" cy="4926013"/>
          </a:xfrm>
        </p:spPr>
        <p:txBody>
          <a:bodyPr/>
          <a:lstStyle/>
          <a:p>
            <a:pPr>
              <a:buFont typeface="Wingdings 2" pitchFamily="18" charset="2"/>
              <a:buChar char=""/>
              <a:defRPr/>
            </a:pPr>
            <a:endParaRPr kumimoji="0" lang="en-US" altLang="zh-TW" dirty="0" smtClean="0">
              <a:cs typeface="+mn-cs"/>
            </a:endParaRPr>
          </a:p>
          <a:p>
            <a:pPr>
              <a:buFont typeface="Wingdings 2" pitchFamily="18" charset="2"/>
              <a:buChar char=""/>
              <a:defRPr/>
            </a:pPr>
            <a:endParaRPr kumimoji="0" lang="en-US" altLang="zh-TW" dirty="0" smtClean="0">
              <a:cs typeface="+mn-cs"/>
            </a:endParaRPr>
          </a:p>
          <a:p>
            <a:pPr>
              <a:buFont typeface="Wingdings 2" pitchFamily="18" charset="2"/>
              <a:buChar char=""/>
              <a:defRPr/>
            </a:pPr>
            <a:r>
              <a:rPr kumimoji="0" lang="zh-TW" altLang="zh-TW" dirty="0" smtClean="0">
                <a:cs typeface="+mn-cs"/>
              </a:rPr>
              <a:t>成吉思汗的繼承人窩闊臺，哪一年死？最遠打到哪？</a:t>
            </a:r>
            <a:endParaRPr kumimoji="0" lang="en-US" altLang="zh-TW" dirty="0" smtClean="0">
              <a:cs typeface="+mn-cs"/>
            </a:endParaRPr>
          </a:p>
          <a:p>
            <a:pPr>
              <a:buFont typeface="Wingdings 2" pitchFamily="18" charset="2"/>
              <a:buChar char=""/>
              <a:defRPr/>
            </a:pPr>
            <a:endParaRPr kumimoji="0" lang="zh-TW" altLang="zh-TW" dirty="0" smtClean="0">
              <a:cs typeface="+mn-cs"/>
            </a:endParaRPr>
          </a:p>
          <a:p>
            <a:pPr>
              <a:buFont typeface="Wingdings 2" pitchFamily="18" charset="2"/>
              <a:buChar char=""/>
              <a:defRPr/>
            </a:pPr>
            <a:r>
              <a:rPr kumimoji="0" lang="en-US" altLang="zh-TW" dirty="0" smtClean="0">
                <a:cs typeface="+mn-cs"/>
              </a:rPr>
              <a:t> </a:t>
            </a:r>
            <a:r>
              <a:rPr kumimoji="0" lang="zh-TW" altLang="zh-TW" dirty="0" smtClean="0">
                <a:cs typeface="+mn-cs"/>
              </a:rPr>
              <a:t>成吉思汗的繼承人窩闊臺，當初如果沒有死，歐洲會發生什麼變化？試從經濟、政治、社會三方面分析。</a:t>
            </a:r>
          </a:p>
          <a:p>
            <a:pPr marL="0" indent="0">
              <a:buFont typeface="Wingdings 2" pitchFamily="18" charset="2"/>
              <a:buNone/>
              <a:defRPr/>
            </a:pPr>
            <a:endParaRPr kumimoji="0" lang="zh-TW" altLang="zh-TW" dirty="0" smtClean="0">
              <a:cs typeface="+mn-cs"/>
            </a:endParaRPr>
          </a:p>
          <a:p>
            <a:pPr>
              <a:buFont typeface="Wingdings 2" pitchFamily="18" charset="2"/>
              <a:buChar char=""/>
              <a:defRPr/>
            </a:pPr>
            <a:endParaRPr kumimoji="0" lang="zh-TW" altLang="en-US" dirty="0" smtClean="0">
              <a:cs typeface="+mn-cs"/>
            </a:endParaRPr>
          </a:p>
        </p:txBody>
      </p:sp>
    </p:spTree>
    <p:extLst>
      <p:ext uri="{BB962C8B-B14F-4D97-AF65-F5344CB8AC3E}">
        <p14:creationId xmlns:p14="http://schemas.microsoft.com/office/powerpoint/2010/main" val="207391288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kumimoji="0" lang="zh-TW" altLang="en-US" smtClean="0">
                <a:cs typeface="+mj-cs"/>
              </a:rPr>
              <a:t>問題引導了思考</a:t>
            </a:r>
            <a:endParaRPr kumimoji="0" lang="zh-TW" altLang="en-US" dirty="0">
              <a:cs typeface="+mj-cs"/>
            </a:endParaRPr>
          </a:p>
        </p:txBody>
      </p:sp>
      <p:sp>
        <p:nvSpPr>
          <p:cNvPr id="87042" name="內容版面配置區 2"/>
          <p:cNvSpPr>
            <a:spLocks noGrp="1"/>
          </p:cNvSpPr>
          <p:nvPr>
            <p:ph sz="quarter" idx="1"/>
          </p:nvPr>
        </p:nvSpPr>
        <p:spPr>
          <a:xfrm>
            <a:off x="301625" y="1527175"/>
            <a:ext cx="8504238" cy="4926013"/>
          </a:xfrm>
        </p:spPr>
        <p:txBody>
          <a:bodyPr/>
          <a:lstStyle/>
          <a:p>
            <a:endParaRPr kumimoji="0" lang="en-US" altLang="zh-TW">
              <a:latin typeface="Georgia" charset="0"/>
              <a:ea typeface="新細明體" charset="0"/>
            </a:endParaRPr>
          </a:p>
          <a:p>
            <a:r>
              <a:rPr kumimoji="0" lang="zh-TW" altLang="en-US">
                <a:latin typeface="Georgia" charset="0"/>
                <a:ea typeface="新細明體" charset="0"/>
              </a:rPr>
              <a:t>甲午戰爭是哪一年爆發的？簽訂的叫什麼條約？割讓多少土地？賠償多少銀兩？</a:t>
            </a:r>
            <a:endParaRPr kumimoji="0" lang="en-US" altLang="zh-TW">
              <a:latin typeface="Georgia" charset="0"/>
              <a:ea typeface="新細明體" charset="0"/>
            </a:endParaRPr>
          </a:p>
          <a:p>
            <a:endParaRPr kumimoji="0" lang="en-US" altLang="zh-TW">
              <a:latin typeface="Georgia" charset="0"/>
              <a:ea typeface="新細明體" charset="0"/>
            </a:endParaRPr>
          </a:p>
          <a:p>
            <a:r>
              <a:rPr kumimoji="0" lang="zh-TW" altLang="en-US">
                <a:latin typeface="Georgia" charset="0"/>
                <a:ea typeface="新細明體" charset="0"/>
              </a:rPr>
              <a:t>日本跟中國</a:t>
            </a:r>
            <a:r>
              <a:rPr kumimoji="0" lang="en-US" altLang="zh-TW">
                <a:latin typeface="Georgia" charset="0"/>
                <a:ea typeface="新細明體" charset="0"/>
              </a:rPr>
              <a:t>100</a:t>
            </a:r>
            <a:r>
              <a:rPr kumimoji="0" lang="zh-TW" altLang="en-US">
                <a:latin typeface="Georgia" charset="0"/>
                <a:ea typeface="新細明體" charset="0"/>
              </a:rPr>
              <a:t>年打一次仗，</a:t>
            </a:r>
            <a:r>
              <a:rPr kumimoji="0" lang="en-US" altLang="zh-TW">
                <a:latin typeface="Georgia" charset="0"/>
                <a:ea typeface="新細明體" charset="0"/>
              </a:rPr>
              <a:t>19</a:t>
            </a:r>
            <a:r>
              <a:rPr kumimoji="0" lang="zh-TW" altLang="en-US">
                <a:latin typeface="Georgia" charset="0"/>
                <a:ea typeface="新細明體" charset="0"/>
              </a:rPr>
              <a:t>世紀打了日清戰爭（甲午戰爭），</a:t>
            </a:r>
            <a:r>
              <a:rPr kumimoji="0" lang="en-US" altLang="zh-TW">
                <a:latin typeface="Georgia" charset="0"/>
                <a:ea typeface="新細明體" charset="0"/>
              </a:rPr>
              <a:t>20</a:t>
            </a:r>
            <a:r>
              <a:rPr kumimoji="0" lang="zh-TW" altLang="en-US">
                <a:latin typeface="Georgia" charset="0"/>
                <a:ea typeface="新細明體" charset="0"/>
              </a:rPr>
              <a:t>世紀打了一場日中戰爭（抗日戰爭），</a:t>
            </a:r>
            <a:r>
              <a:rPr kumimoji="0" lang="en-US" altLang="zh-TW">
                <a:latin typeface="Georgia" charset="0"/>
                <a:ea typeface="新細明體" charset="0"/>
              </a:rPr>
              <a:t>21</a:t>
            </a:r>
            <a:r>
              <a:rPr kumimoji="0" lang="zh-TW" altLang="en-US">
                <a:latin typeface="Georgia" charset="0"/>
                <a:ea typeface="新細明體" charset="0"/>
              </a:rPr>
              <a:t>世紀如果日本跟中國開火，你認為大概是什麼時候？可能的遠因和近因在哪？如果日本贏了，是贏在什麼地方？輸了是輸在什麼條件上？</a:t>
            </a:r>
            <a:endParaRPr kumimoji="0" lang="zh-TW">
              <a:latin typeface="Georgia" charset="0"/>
              <a:ea typeface="新細明體" charset="0"/>
            </a:endParaRPr>
          </a:p>
          <a:p>
            <a:endParaRPr kumimoji="0" lang="zh-TW">
              <a:latin typeface="Georgia" charset="0"/>
              <a:ea typeface="新細明體" charset="0"/>
            </a:endParaRPr>
          </a:p>
          <a:p>
            <a:endParaRPr kumimoji="0" lang="zh-TW" altLang="en-US">
              <a:latin typeface="Georgia" charset="0"/>
              <a:ea typeface="新細明體" charset="0"/>
            </a:endParaRPr>
          </a:p>
        </p:txBody>
      </p:sp>
      <p:sp>
        <p:nvSpPr>
          <p:cNvPr id="4" name="弧形箭號 (上彎) 3">
            <a:hlinkClick r:id="rId3" action="ppaction://hlinksldjump"/>
          </p:cNvPr>
          <p:cNvSpPr/>
          <p:nvPr/>
        </p:nvSpPr>
        <p:spPr>
          <a:xfrm>
            <a:off x="7858125" y="5929313"/>
            <a:ext cx="500063" cy="35718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solidFill>
                <a:schemeClr val="tx1"/>
              </a:solidFill>
            </a:endParaRPr>
          </a:p>
        </p:txBody>
      </p:sp>
    </p:spTree>
    <p:extLst>
      <p:ext uri="{BB962C8B-B14F-4D97-AF65-F5344CB8AC3E}">
        <p14:creationId xmlns:p14="http://schemas.microsoft.com/office/powerpoint/2010/main" val="296309995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標題 1"/>
          <p:cNvSpPr>
            <a:spLocks noGrp="1"/>
          </p:cNvSpPr>
          <p:nvPr>
            <p:ph type="title"/>
          </p:nvPr>
        </p:nvSpPr>
        <p:spPr>
          <a:xfrm>
            <a:off x="301625" y="228600"/>
            <a:ext cx="8534400" cy="758825"/>
          </a:xfrm>
        </p:spPr>
        <p:txBody>
          <a:bodyPr/>
          <a:lstStyle/>
          <a:p>
            <a:r>
              <a:rPr lang="zh-TW" altLang="en-US">
                <a:latin typeface="Georgia" charset="0"/>
                <a:ea typeface="微軟正黑體" charset="0"/>
              </a:rPr>
              <a:t>問思教學的回饋</a:t>
            </a:r>
          </a:p>
        </p:txBody>
      </p:sp>
      <p:sp>
        <p:nvSpPr>
          <p:cNvPr id="4" name="內容版面配置區 3"/>
          <p:cNvSpPr>
            <a:spLocks noGrp="1"/>
          </p:cNvSpPr>
          <p:nvPr>
            <p:ph sz="half" idx="2"/>
          </p:nvPr>
        </p:nvSpPr>
        <p:spPr>
          <a:xfrm>
            <a:off x="4572000" y="1371600"/>
            <a:ext cx="4392613" cy="4681538"/>
          </a:xfrm>
        </p:spPr>
        <p:txBody>
          <a:bodyPr/>
          <a:lstStyle/>
          <a:p>
            <a:pPr marL="0" indent="0" algn="ctr">
              <a:buFont typeface="Wingdings 2" pitchFamily="18" charset="2"/>
              <a:buNone/>
              <a:defRPr/>
            </a:pPr>
            <a:endParaRPr lang="en-US" altLang="zh-TW" sz="2000" dirty="0" smtClean="0">
              <a:cs typeface="+mn-cs"/>
            </a:endParaRPr>
          </a:p>
          <a:p>
            <a:pPr algn="ctr">
              <a:buFont typeface="Wingdings 2" pitchFamily="18" charset="2"/>
              <a:buChar char=""/>
              <a:defRPr/>
            </a:pPr>
            <a:r>
              <a:rPr lang="zh-TW" altLang="en-US" sz="2000" dirty="0" smtClean="0">
                <a:cs typeface="+mn-cs"/>
              </a:rPr>
              <a:t>感謝</a:t>
            </a:r>
            <a:endParaRPr lang="en-US" altLang="zh-TW" sz="2000" dirty="0" smtClean="0">
              <a:cs typeface="+mn-cs"/>
            </a:endParaRPr>
          </a:p>
          <a:p>
            <a:pPr>
              <a:buFont typeface="Wingdings 2" pitchFamily="18" charset="2"/>
              <a:buChar char=""/>
              <a:defRPr/>
            </a:pPr>
            <a:endParaRPr lang="en-US" altLang="zh-TW" sz="2000" dirty="0">
              <a:cs typeface="+mn-cs"/>
            </a:endParaRPr>
          </a:p>
          <a:p>
            <a:pPr algn="just">
              <a:buFont typeface="Wingdings 2" pitchFamily="18" charset="2"/>
              <a:buChar char=""/>
              <a:defRPr/>
            </a:pPr>
            <a:r>
              <a:rPr lang="zh-TW" altLang="en-US" sz="1600" dirty="0" smtClean="0">
                <a:cs typeface="+mn-cs"/>
              </a:rPr>
              <a:t>編審：謝艾士老師、吳美美老師</a:t>
            </a:r>
            <a:endParaRPr lang="en-US" altLang="zh-TW" sz="1600" dirty="0" smtClean="0">
              <a:cs typeface="+mn-cs"/>
            </a:endParaRPr>
          </a:p>
          <a:p>
            <a:pPr algn="just">
              <a:buFont typeface="Wingdings 2" pitchFamily="18" charset="2"/>
              <a:buChar char=""/>
              <a:defRPr/>
            </a:pPr>
            <a:endParaRPr lang="en-US" altLang="zh-TW" sz="1600" dirty="0" smtClean="0">
              <a:cs typeface="+mn-cs"/>
            </a:endParaRPr>
          </a:p>
          <a:p>
            <a:pPr algn="just">
              <a:buFont typeface="Wingdings 2" pitchFamily="18" charset="2"/>
              <a:buChar char=""/>
              <a:defRPr/>
            </a:pPr>
            <a:r>
              <a:rPr lang="zh-TW" altLang="en-US" sz="1600" dirty="0" smtClean="0">
                <a:cs typeface="+mn-cs"/>
              </a:rPr>
              <a:t>設計：黄裕隆老師、王勤雅老師</a:t>
            </a:r>
            <a:endParaRPr lang="en-US" altLang="zh-TW" sz="1600" dirty="0" smtClean="0">
              <a:cs typeface="+mn-cs"/>
            </a:endParaRPr>
          </a:p>
          <a:p>
            <a:pPr algn="just">
              <a:buFont typeface="Wingdings 2" pitchFamily="18" charset="2"/>
              <a:buChar char=""/>
              <a:defRPr/>
            </a:pPr>
            <a:r>
              <a:rPr lang="en-US" altLang="zh-TW" sz="1600" dirty="0" smtClean="0">
                <a:cs typeface="+mn-cs"/>
              </a:rPr>
              <a:t>            </a:t>
            </a:r>
            <a:r>
              <a:rPr lang="zh-TW" altLang="en-US" sz="1600" dirty="0" smtClean="0">
                <a:cs typeface="+mn-cs"/>
              </a:rPr>
              <a:t>李玉娟老師、周嘉芬老師</a:t>
            </a:r>
            <a:endParaRPr lang="en-US" altLang="zh-TW" sz="1600" dirty="0" smtClean="0">
              <a:cs typeface="+mn-cs"/>
            </a:endParaRPr>
          </a:p>
          <a:p>
            <a:pPr algn="just">
              <a:buFont typeface="Wingdings 2" pitchFamily="18" charset="2"/>
              <a:buChar char=""/>
              <a:defRPr/>
            </a:pPr>
            <a:r>
              <a:rPr lang="en-US" altLang="zh-TW" sz="1600" dirty="0">
                <a:cs typeface="+mn-cs"/>
              </a:rPr>
              <a:t> </a:t>
            </a:r>
            <a:r>
              <a:rPr lang="en-US" altLang="zh-TW" sz="1600" dirty="0" smtClean="0">
                <a:cs typeface="+mn-cs"/>
              </a:rPr>
              <a:t>           </a:t>
            </a:r>
            <a:r>
              <a:rPr lang="zh-TW" altLang="en-US" sz="1600" dirty="0" smtClean="0">
                <a:cs typeface="+mn-cs"/>
              </a:rPr>
              <a:t>柯玟青老師、彭莉珍老師</a:t>
            </a:r>
            <a:endParaRPr lang="en-US" altLang="zh-TW" sz="1600" dirty="0" smtClean="0">
              <a:cs typeface="+mn-cs"/>
            </a:endParaRPr>
          </a:p>
          <a:p>
            <a:pPr algn="just">
              <a:buFont typeface="Wingdings 2" pitchFamily="18" charset="2"/>
              <a:buChar char=""/>
              <a:defRPr/>
            </a:pPr>
            <a:r>
              <a:rPr lang="en-US" altLang="zh-TW" sz="1600" dirty="0">
                <a:cs typeface="+mn-cs"/>
              </a:rPr>
              <a:t> </a:t>
            </a:r>
            <a:r>
              <a:rPr lang="en-US" altLang="zh-TW" sz="1600" dirty="0" smtClean="0">
                <a:cs typeface="+mn-cs"/>
              </a:rPr>
              <a:t>           </a:t>
            </a:r>
            <a:r>
              <a:rPr lang="zh-TW" altLang="en-US" sz="1600" dirty="0" smtClean="0">
                <a:cs typeface="+mn-cs"/>
              </a:rPr>
              <a:t>葉順生老師</a:t>
            </a:r>
            <a:endParaRPr lang="en-US" altLang="zh-TW" sz="1600" dirty="0" smtClean="0">
              <a:cs typeface="+mn-cs"/>
            </a:endParaRPr>
          </a:p>
          <a:p>
            <a:pPr algn="just">
              <a:buFont typeface="Wingdings 2" pitchFamily="18" charset="2"/>
              <a:buChar char=""/>
              <a:defRPr/>
            </a:pPr>
            <a:endParaRPr lang="en-US" altLang="zh-TW" sz="1600" dirty="0" smtClean="0">
              <a:cs typeface="+mn-cs"/>
            </a:endParaRPr>
          </a:p>
          <a:p>
            <a:pPr algn="just">
              <a:buFont typeface="Wingdings 2" pitchFamily="18" charset="2"/>
              <a:buChar char=""/>
              <a:defRPr/>
            </a:pPr>
            <a:r>
              <a:rPr lang="zh-TW" altLang="en-US" sz="1600" dirty="0" smtClean="0">
                <a:cs typeface="+mn-cs"/>
              </a:rPr>
              <a:t>教學：花梅真老師</a:t>
            </a:r>
            <a:endParaRPr lang="en-US" altLang="zh-TW" sz="1600" dirty="0" smtClean="0">
              <a:cs typeface="+mn-cs"/>
            </a:endParaRPr>
          </a:p>
          <a:p>
            <a:pPr algn="just">
              <a:buFont typeface="Wingdings 2" pitchFamily="18" charset="2"/>
              <a:buChar char=""/>
              <a:defRPr/>
            </a:pPr>
            <a:endParaRPr lang="en-US" altLang="zh-TW" sz="1600" dirty="0">
              <a:cs typeface="+mn-cs"/>
            </a:endParaRPr>
          </a:p>
          <a:p>
            <a:pPr algn="just">
              <a:buFont typeface="Wingdings 2" pitchFamily="18" charset="2"/>
              <a:buChar char=""/>
              <a:defRPr/>
            </a:pPr>
            <a:r>
              <a:rPr lang="zh-TW" altLang="en-US" sz="1600" dirty="0" smtClean="0">
                <a:cs typeface="+mn-cs"/>
              </a:rPr>
              <a:t>更謝謝熱情參與“挑戰金頭腦</a:t>
            </a:r>
            <a:r>
              <a:rPr lang="zh-TW" altLang="en-US" sz="1600" dirty="0">
                <a:cs typeface="+mn-cs"/>
              </a:rPr>
              <a:t>”</a:t>
            </a:r>
            <a:r>
              <a:rPr lang="zh-TW" altLang="en-US" sz="1600" dirty="0" smtClean="0">
                <a:cs typeface="+mn-cs"/>
              </a:rPr>
              <a:t>的國中小學生們</a:t>
            </a:r>
            <a:endParaRPr lang="en-US" altLang="zh-TW" sz="1600" dirty="0" smtClean="0">
              <a:cs typeface="+mn-cs"/>
            </a:endParaRPr>
          </a:p>
        </p:txBody>
      </p:sp>
      <p:sp>
        <p:nvSpPr>
          <p:cNvPr id="5" name="矩形 4"/>
          <p:cNvSpPr/>
          <p:nvPr/>
        </p:nvSpPr>
        <p:spPr>
          <a:xfrm>
            <a:off x="179388" y="1844675"/>
            <a:ext cx="4248150" cy="4124325"/>
          </a:xfrm>
          <a:prstGeom prst="rect">
            <a:avLst/>
          </a:prstGeom>
        </p:spPr>
        <p:txBody>
          <a:bodyPr>
            <a:spAutoFit/>
          </a:bodyPr>
          <a:lstStyle/>
          <a:p>
            <a:pPr algn="ctr">
              <a:defRPr/>
            </a:pPr>
            <a:r>
              <a:rPr lang="zh-TW" altLang="en-US" sz="2200" b="0" dirty="0">
                <a:latin typeface="+mn-ea"/>
                <a:ea typeface="+mn-ea"/>
                <a:cs typeface="+mn-cs"/>
              </a:rPr>
              <a:t>主題文本</a:t>
            </a:r>
            <a:r>
              <a:rPr lang="zh-TW" altLang="zh-TW" sz="2200" b="0" dirty="0">
                <a:latin typeface="+mn-ea"/>
                <a:ea typeface="+mn-ea"/>
                <a:cs typeface="+mn-cs"/>
              </a:rPr>
              <a:t>：</a:t>
            </a:r>
            <a:r>
              <a:rPr lang="zh-TW" altLang="en-US" sz="2200" b="0" dirty="0">
                <a:latin typeface="+mn-ea"/>
                <a:ea typeface="+mn-ea"/>
                <a:cs typeface="+mn-cs"/>
              </a:rPr>
              <a:t>閱讀</a:t>
            </a:r>
            <a:endParaRPr lang="en-US" altLang="zh-TW" sz="2200" b="0" dirty="0">
              <a:latin typeface="+mn-ea"/>
              <a:ea typeface="+mn-ea"/>
              <a:cs typeface="+mn-cs"/>
            </a:endParaRPr>
          </a:p>
          <a:p>
            <a:pPr algn="ctr">
              <a:defRPr/>
            </a:pPr>
            <a:r>
              <a:rPr lang="en-US" altLang="zh-TW" sz="2000" b="0" dirty="0">
                <a:latin typeface="+mn-ea"/>
                <a:ea typeface="+mn-ea"/>
                <a:cs typeface="+mn-cs"/>
              </a:rPr>
              <a:t> </a:t>
            </a:r>
          </a:p>
          <a:p>
            <a:pPr algn="ctr">
              <a:defRPr/>
            </a:pPr>
            <a:endParaRPr lang="en-US" altLang="zh-TW" sz="2000" b="0" dirty="0">
              <a:latin typeface="+mn-ea"/>
              <a:ea typeface="+mn-ea"/>
              <a:cs typeface="+mn-cs"/>
            </a:endParaRPr>
          </a:p>
          <a:p>
            <a:pPr>
              <a:defRPr/>
            </a:pPr>
            <a:r>
              <a:rPr lang="en-US" altLang="zh-TW" sz="2000" b="0" dirty="0">
                <a:latin typeface="+mn-ea"/>
                <a:ea typeface="+mn-ea"/>
                <a:cs typeface="+mn-cs"/>
              </a:rPr>
              <a:t>                               </a:t>
            </a:r>
            <a:r>
              <a:rPr lang="zh-TW" altLang="en-US" sz="2000" b="0" dirty="0">
                <a:latin typeface="+mn-ea"/>
                <a:ea typeface="+mn-ea"/>
                <a:cs typeface="+mn-cs"/>
              </a:rPr>
              <a:t>傻鵝皮杜妮</a:t>
            </a:r>
            <a:endParaRPr lang="en-US" altLang="zh-TW" sz="2000" b="0" dirty="0">
              <a:latin typeface="+mn-ea"/>
              <a:ea typeface="+mn-ea"/>
              <a:cs typeface="+mn-cs"/>
            </a:endParaRPr>
          </a:p>
          <a:p>
            <a:pPr>
              <a:defRPr/>
            </a:pPr>
            <a:r>
              <a:rPr lang="en-US" altLang="zh-TW" sz="2000" b="0" dirty="0">
                <a:latin typeface="+mn-ea"/>
                <a:ea typeface="+mn-ea"/>
                <a:cs typeface="+mn-cs"/>
              </a:rPr>
              <a:t>                               </a:t>
            </a:r>
            <a:r>
              <a:rPr lang="zh-TW" altLang="en-US" sz="2000" b="0" dirty="0">
                <a:latin typeface="+mn-ea"/>
                <a:ea typeface="+mn-ea"/>
                <a:cs typeface="+mn-cs"/>
              </a:rPr>
              <a:t>一隻有教養的狼</a:t>
            </a:r>
            <a:endParaRPr lang="en-US" altLang="zh-TW" sz="2000" b="0" dirty="0">
              <a:latin typeface="+mn-ea"/>
              <a:ea typeface="+mn-ea"/>
              <a:cs typeface="+mn-cs"/>
            </a:endParaRPr>
          </a:p>
          <a:p>
            <a:pPr algn="r">
              <a:defRPr/>
            </a:pPr>
            <a:r>
              <a:rPr lang="zh-TW" altLang="en-US" sz="2000" b="0" dirty="0">
                <a:latin typeface="+mn-ea"/>
                <a:ea typeface="+mn-ea"/>
                <a:cs typeface="+mn-cs"/>
              </a:rPr>
              <a:t>謝謝你！福柯老師！</a:t>
            </a:r>
            <a:endParaRPr lang="en-US" altLang="zh-TW" sz="2000" b="0" dirty="0">
              <a:latin typeface="+mn-ea"/>
              <a:ea typeface="+mn-ea"/>
              <a:cs typeface="+mn-cs"/>
            </a:endParaRPr>
          </a:p>
          <a:p>
            <a:pPr>
              <a:defRPr/>
            </a:pPr>
            <a:r>
              <a:rPr lang="en-US" altLang="zh-TW" sz="2000" b="0" dirty="0">
                <a:latin typeface="+mn-ea"/>
                <a:ea typeface="+mn-ea"/>
                <a:cs typeface="+mn-cs"/>
              </a:rPr>
              <a:t>                               </a:t>
            </a:r>
            <a:r>
              <a:rPr lang="zh-TW" altLang="en-US" sz="2000" b="0" dirty="0">
                <a:latin typeface="+mn-ea"/>
                <a:ea typeface="+mn-ea"/>
                <a:cs typeface="+mn-cs"/>
              </a:rPr>
              <a:t>無尾熊和小花</a:t>
            </a:r>
            <a:endParaRPr lang="en-US" altLang="zh-TW" sz="2000" b="0" dirty="0">
              <a:latin typeface="+mn-ea"/>
              <a:ea typeface="+mn-ea"/>
              <a:cs typeface="+mn-cs"/>
            </a:endParaRPr>
          </a:p>
          <a:p>
            <a:pPr>
              <a:defRPr/>
            </a:pPr>
            <a:r>
              <a:rPr lang="en-US" altLang="zh-TW" sz="2000" b="0" dirty="0">
                <a:latin typeface="+mn-ea"/>
                <a:ea typeface="+mn-ea"/>
                <a:cs typeface="+mn-cs"/>
              </a:rPr>
              <a:t>                               </a:t>
            </a:r>
            <a:r>
              <a:rPr lang="zh-TW" altLang="en-US" sz="2000" b="0" dirty="0">
                <a:latin typeface="+mn-ea"/>
                <a:ea typeface="+mn-ea"/>
                <a:cs typeface="+mn-cs"/>
              </a:rPr>
              <a:t>愛書人黄茉莉</a:t>
            </a:r>
            <a:endParaRPr lang="en-US" altLang="zh-TW" sz="2000" b="0" dirty="0">
              <a:latin typeface="+mn-ea"/>
              <a:ea typeface="+mn-ea"/>
              <a:cs typeface="+mn-cs"/>
            </a:endParaRPr>
          </a:p>
          <a:p>
            <a:pPr>
              <a:defRPr/>
            </a:pPr>
            <a:r>
              <a:rPr lang="en-US" altLang="zh-TW" sz="2000" b="0" dirty="0">
                <a:latin typeface="+mn-ea"/>
                <a:ea typeface="+mn-ea"/>
                <a:cs typeface="+mn-cs"/>
              </a:rPr>
              <a:t>                               </a:t>
            </a:r>
            <a:r>
              <a:rPr lang="zh-TW" altLang="en-US" sz="2000" b="0" dirty="0">
                <a:latin typeface="+mn-ea"/>
                <a:ea typeface="+mn-ea"/>
                <a:cs typeface="+mn-cs"/>
              </a:rPr>
              <a:t>圖書館女超人</a:t>
            </a:r>
            <a:r>
              <a:rPr lang="en-US" altLang="zh-TW" sz="2000" b="0" dirty="0">
                <a:latin typeface="+mn-ea"/>
                <a:ea typeface="+mn-ea"/>
                <a:cs typeface="+mn-cs"/>
              </a:rPr>
              <a:t>…</a:t>
            </a:r>
          </a:p>
          <a:p>
            <a:pPr algn="ctr">
              <a:buFont typeface="Wingdings 2" pitchFamily="18" charset="2"/>
              <a:buNone/>
              <a:defRPr/>
            </a:pPr>
            <a:r>
              <a:rPr lang="en-US" altLang="zh-TW" sz="2000" b="0" dirty="0">
                <a:latin typeface="+mn-ea"/>
                <a:ea typeface="+mn-ea"/>
                <a:cs typeface="+mn-cs"/>
              </a:rPr>
              <a:t>                  </a:t>
            </a:r>
            <a:r>
              <a:rPr lang="en-US" altLang="zh-TW" sz="2000" b="0" dirty="0">
                <a:latin typeface="+mn-ea"/>
                <a:ea typeface="+mn-ea"/>
                <a:cs typeface="+mn-cs"/>
                <a:hlinkClick r:id="rId2"/>
              </a:rPr>
              <a:t>http://blog.roodo.com/readnews/archives/12813489.html</a:t>
            </a:r>
            <a:endParaRPr lang="en-US" altLang="zh-TW" sz="2000" b="0" dirty="0">
              <a:latin typeface="+mn-ea"/>
              <a:ea typeface="+mn-ea"/>
              <a:cs typeface="+mn-cs"/>
            </a:endParaRPr>
          </a:p>
          <a:p>
            <a:pPr algn="ctr">
              <a:buFont typeface="Wingdings 2" pitchFamily="18" charset="2"/>
              <a:buNone/>
              <a:defRPr/>
            </a:pPr>
            <a:endParaRPr lang="en-US" altLang="zh-TW" sz="2000" b="0" dirty="0">
              <a:latin typeface="+mn-ea"/>
              <a:ea typeface="+mn-ea"/>
              <a:cs typeface="+mn-cs"/>
            </a:endParaRPr>
          </a:p>
        </p:txBody>
      </p:sp>
      <p:pic>
        <p:nvPicPr>
          <p:cNvPr id="89092" name="圖片 1" descr="9a42baa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565400"/>
            <a:ext cx="2016125"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91415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3"/>
          <p:cNvSpPr>
            <a:spLocks noGrp="1"/>
          </p:cNvSpPr>
          <p:nvPr>
            <p:ph type="body" idx="4294967295"/>
          </p:nvPr>
        </p:nvSpPr>
        <p:spPr/>
        <p:txBody>
          <a:bodyPr/>
          <a:lstStyle/>
          <a:p>
            <a:endParaRPr kumimoji="0" lang="zh-TW" altLang="en-US">
              <a:latin typeface="Georgia" charset="0"/>
              <a:ea typeface="新細明體" charset="0"/>
            </a:endParaRPr>
          </a:p>
        </p:txBody>
      </p:sp>
      <p:pic>
        <p:nvPicPr>
          <p:cNvPr id="93186" name="Picture 4" descr="學生回饋_403001 拷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84313"/>
            <a:ext cx="43180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4" descr="學生回饋_403003 拷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57338"/>
            <a:ext cx="4318000" cy="488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8" descr="PT84cove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211638" y="260350"/>
            <a:ext cx="792162" cy="919163"/>
          </a:xfrm>
        </p:spPr>
      </p:pic>
    </p:spTree>
    <p:extLst>
      <p:ext uri="{BB962C8B-B14F-4D97-AF65-F5344CB8AC3E}">
        <p14:creationId xmlns:p14="http://schemas.microsoft.com/office/powerpoint/2010/main" val="247663134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Grp="1"/>
          </p:cNvSpPr>
          <p:nvPr>
            <p:ph type="body" idx="4294967295"/>
          </p:nvPr>
        </p:nvSpPr>
        <p:spPr/>
        <p:txBody>
          <a:bodyPr/>
          <a:lstStyle/>
          <a:p>
            <a:endParaRPr kumimoji="0" lang="zh-TW" altLang="en-US">
              <a:latin typeface="Georgia" charset="0"/>
              <a:ea typeface="新細明體" charset="0"/>
            </a:endParaRPr>
          </a:p>
        </p:txBody>
      </p:sp>
      <p:pic>
        <p:nvPicPr>
          <p:cNvPr id="94210" name="Picture 5" descr="學生回饋_403006 拷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557338"/>
            <a:ext cx="4318000" cy="488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5" descr="學生回饋_403010 拷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613" y="1484313"/>
            <a:ext cx="43180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8" descr="PT84cove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284663" y="115888"/>
            <a:ext cx="792162" cy="919162"/>
          </a:xfrm>
        </p:spPr>
      </p:pic>
    </p:spTree>
    <p:extLst>
      <p:ext uri="{BB962C8B-B14F-4D97-AF65-F5344CB8AC3E}">
        <p14:creationId xmlns:p14="http://schemas.microsoft.com/office/powerpoint/2010/main" val="52495565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標題 2"/>
          <p:cNvSpPr>
            <a:spLocks noGrp="1"/>
          </p:cNvSpPr>
          <p:nvPr>
            <p:ph type="title"/>
          </p:nvPr>
        </p:nvSpPr>
        <p:spPr>
          <a:xfrm>
            <a:off x="301625" y="228600"/>
            <a:ext cx="8534400" cy="758825"/>
          </a:xfrm>
        </p:spPr>
        <p:txBody>
          <a:bodyPr/>
          <a:lstStyle/>
          <a:p>
            <a:endParaRPr lang="zh-TW" altLang="en-US" dirty="0">
              <a:latin typeface="Georgia" charset="0"/>
              <a:ea typeface="微軟正黑體" charset="0"/>
            </a:endParaRPr>
          </a:p>
        </p:txBody>
      </p:sp>
      <p:pic>
        <p:nvPicPr>
          <p:cNvPr id="95234" name="Picture 6" descr="學生回饋_403018 拷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557338"/>
            <a:ext cx="43180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4" descr="學生回饋_403008 拷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84313"/>
            <a:ext cx="43180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PT84cove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284663" y="115888"/>
            <a:ext cx="792162" cy="919162"/>
          </a:xfrm>
        </p:spPr>
      </p:pic>
      <p:sp>
        <p:nvSpPr>
          <p:cNvPr id="6" name="弧形箭號 (上彎) 5">
            <a:hlinkClick r:id="rId5" action="ppaction://hlinksldjump"/>
          </p:cNvPr>
          <p:cNvSpPr/>
          <p:nvPr/>
        </p:nvSpPr>
        <p:spPr>
          <a:xfrm>
            <a:off x="8215313" y="6143625"/>
            <a:ext cx="500062" cy="35718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solidFill>
                <a:schemeClr val="tx1"/>
              </a:solidFill>
            </a:endParaRPr>
          </a:p>
        </p:txBody>
      </p:sp>
    </p:spTree>
    <p:extLst>
      <p:ext uri="{BB962C8B-B14F-4D97-AF65-F5344CB8AC3E}">
        <p14:creationId xmlns:p14="http://schemas.microsoft.com/office/powerpoint/2010/main" val="242504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smtClean="0"/>
              <a:t>閱讀的觀點</a:t>
            </a:r>
            <a:endParaRPr lang="zh-TW" altLang="en-US" dirty="0"/>
          </a:p>
        </p:txBody>
      </p:sp>
      <p:pic>
        <p:nvPicPr>
          <p:cNvPr id="3" name="圖片 2"/>
          <p:cNvPicPr>
            <a:picLocks noChangeAspect="1"/>
          </p:cNvPicPr>
          <p:nvPr/>
        </p:nvPicPr>
        <p:blipFill>
          <a:blip r:embed="rId3"/>
          <a:stretch>
            <a:fillRect/>
          </a:stretch>
        </p:blipFill>
        <p:spPr>
          <a:xfrm>
            <a:off x="2339752" y="2492896"/>
            <a:ext cx="4471844" cy="2739004"/>
          </a:xfrm>
          <a:prstGeom prst="rect">
            <a:avLst/>
          </a:prstGeom>
        </p:spPr>
      </p:pic>
      <p:sp>
        <p:nvSpPr>
          <p:cNvPr id="5" name="內容版面配置區 2"/>
          <p:cNvSpPr txBox="1">
            <a:spLocks/>
          </p:cNvSpPr>
          <p:nvPr/>
        </p:nvSpPr>
        <p:spPr bwMode="auto">
          <a:xfrm>
            <a:off x="467544" y="1484784"/>
            <a:ext cx="8136904"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sz="20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gn="just"/>
            <a:r>
              <a:rPr lang="zh-TW" altLang="en-US" sz="2000" dirty="0" smtClean="0"/>
              <a:t>「閱讀是指獲取他人已預備好的符號並加以（符號的）辨認、（行文的）理解、（內容的）分析之過程，有時還伴隨著朗讀、鑑賞、記憶等行為。</a:t>
            </a:r>
            <a:endParaRPr lang="en-US" altLang="zh-TW" sz="2000" dirty="0" smtClean="0"/>
          </a:p>
          <a:p>
            <a:endParaRPr lang="en-US" altLang="zh-TW" sz="2000" dirty="0" smtClean="0">
              <a:hlinkClick r:id="rId4"/>
            </a:endParaRPr>
          </a:p>
          <a:p>
            <a:endParaRPr lang="en-US" altLang="zh-TW" sz="2000" dirty="0" smtClean="0">
              <a:hlinkClick r:id="rId4"/>
            </a:endParaRPr>
          </a:p>
          <a:p>
            <a:endParaRPr lang="en-US" altLang="zh-TW" sz="2000" dirty="0" smtClean="0">
              <a:hlinkClick r:id="rId4"/>
            </a:endParaRPr>
          </a:p>
          <a:p>
            <a:endParaRPr lang="en-US" altLang="zh-TW" sz="2000" dirty="0" smtClean="0">
              <a:hlinkClick r:id="rId4"/>
            </a:endParaRPr>
          </a:p>
          <a:p>
            <a:endParaRPr lang="en-US" altLang="zh-TW" sz="2000" dirty="0" smtClean="0">
              <a:hlinkClick r:id="rId4"/>
            </a:endParaRPr>
          </a:p>
          <a:p>
            <a:endParaRPr lang="en-US" altLang="zh-TW" sz="2000" dirty="0" smtClean="0">
              <a:hlinkClick r:id="rId4"/>
            </a:endParaRPr>
          </a:p>
          <a:p>
            <a:pPr algn="ctr"/>
            <a:endParaRPr lang="en-US" altLang="zh-TW" sz="2000" b="1" dirty="0" smtClean="0"/>
          </a:p>
          <a:p>
            <a:pPr algn="ctr"/>
            <a:endParaRPr lang="en-US" altLang="zh-TW" sz="2000" b="1" dirty="0" smtClean="0"/>
          </a:p>
          <a:p>
            <a:pPr algn="ctr"/>
            <a:r>
              <a:rPr lang="en-US" altLang="zh-TW" sz="2000" b="1" dirty="0" smtClean="0"/>
              <a:t>【</a:t>
            </a:r>
            <a:r>
              <a:rPr lang="zh-TW" altLang="en-US" sz="2000" b="1" dirty="0" smtClean="0"/>
              <a:t>語言讀寫．教與學</a:t>
            </a:r>
            <a:r>
              <a:rPr lang="en-US" altLang="zh-TW" sz="2000" b="1" dirty="0" smtClean="0"/>
              <a:t>】</a:t>
            </a:r>
            <a:r>
              <a:rPr lang="zh-TW" altLang="en-US" sz="2000" b="1" dirty="0" smtClean="0"/>
              <a:t>電子報</a:t>
            </a:r>
            <a:endParaRPr lang="en-US" altLang="zh-TW" sz="2000" b="1" dirty="0" smtClean="0"/>
          </a:p>
          <a:p>
            <a:pPr algn="ctr"/>
            <a:r>
              <a:rPr lang="en-US" altLang="zh-TW" sz="2000" dirty="0" smtClean="0">
                <a:hlinkClick r:id="rId4"/>
              </a:rPr>
              <a:t>http://blog.roodo.com/readnews/archives/13298281.html</a:t>
            </a:r>
            <a:endParaRPr lang="en-US" altLang="zh-TW" sz="2000" dirty="0" smtClean="0"/>
          </a:p>
        </p:txBody>
      </p:sp>
    </p:spTree>
    <p:extLst>
      <p:ext uri="{BB962C8B-B14F-4D97-AF65-F5344CB8AC3E}">
        <p14:creationId xmlns:p14="http://schemas.microsoft.com/office/powerpoint/2010/main" val="11692579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smtClean="0"/>
              <a:t>閱讀，可不是件容易的事</a:t>
            </a:r>
            <a:endParaRPr lang="zh-TW" altLang="en-US" dirty="0"/>
          </a:p>
        </p:txBody>
      </p:sp>
      <p:sp>
        <p:nvSpPr>
          <p:cNvPr id="18435" name="內容版面配置區 2"/>
          <p:cNvSpPr>
            <a:spLocks noGrp="1"/>
          </p:cNvSpPr>
          <p:nvPr>
            <p:ph sz="quarter" idx="1"/>
          </p:nvPr>
        </p:nvSpPr>
        <p:spPr>
          <a:xfrm>
            <a:off x="301625" y="1527174"/>
            <a:ext cx="8504238" cy="5070177"/>
          </a:xfrm>
        </p:spPr>
        <p:txBody>
          <a:bodyPr/>
          <a:lstStyle/>
          <a:p>
            <a:endParaRPr lang="en-US" altLang="zh-TW" sz="2000" dirty="0" smtClean="0"/>
          </a:p>
          <a:p>
            <a:endParaRPr lang="en-US" altLang="zh-TW" dirty="0" smtClean="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smtClean="0"/>
          </a:p>
          <a:p>
            <a:endParaRPr lang="en-US" altLang="zh-TW" sz="2000" b="1" dirty="0" smtClean="0"/>
          </a:p>
          <a:p>
            <a:pPr algn="ctr"/>
            <a:r>
              <a:rPr lang="en-US" altLang="zh-TW" sz="2000" b="1" dirty="0" smtClean="0"/>
              <a:t>【</a:t>
            </a:r>
            <a:r>
              <a:rPr lang="zh-TW" altLang="en-US" sz="2000" b="1" dirty="0"/>
              <a:t>語言讀寫．教與學</a:t>
            </a:r>
            <a:r>
              <a:rPr lang="en-US" altLang="zh-TW" sz="2000" b="1" dirty="0"/>
              <a:t>】</a:t>
            </a:r>
            <a:r>
              <a:rPr lang="zh-TW" altLang="en-US" sz="2000" b="1" dirty="0" smtClean="0"/>
              <a:t>電子報</a:t>
            </a:r>
          </a:p>
          <a:p>
            <a:pPr algn="ctr"/>
            <a:r>
              <a:rPr lang="en-US" altLang="zh-TW" sz="2000" dirty="0" smtClean="0">
                <a:hlinkClick r:id="rId3"/>
              </a:rPr>
              <a:t>http://blog.roodo.com/readnews/archives/13344103.html</a:t>
            </a:r>
            <a:endParaRPr lang="en-US" altLang="zh-TW" sz="2000" dirty="0" smtClean="0"/>
          </a:p>
          <a:p>
            <a:endParaRPr lang="en-US" altLang="zh-TW" dirty="0" smtClean="0"/>
          </a:p>
          <a:p>
            <a:endParaRPr lang="zh-TW" altLang="en-US" dirty="0" smtClean="0"/>
          </a:p>
        </p:txBody>
      </p:sp>
      <p:pic>
        <p:nvPicPr>
          <p:cNvPr id="3" name="圖片 2"/>
          <p:cNvPicPr>
            <a:picLocks noChangeAspect="1"/>
          </p:cNvPicPr>
          <p:nvPr/>
        </p:nvPicPr>
        <p:blipFill>
          <a:blip r:embed="rId4"/>
          <a:stretch>
            <a:fillRect/>
          </a:stretch>
        </p:blipFill>
        <p:spPr>
          <a:xfrm>
            <a:off x="1403648" y="1556792"/>
            <a:ext cx="6408712" cy="4183608"/>
          </a:xfrm>
          <a:prstGeom prst="rect">
            <a:avLst/>
          </a:prstGeom>
        </p:spPr>
      </p:pic>
    </p:spTree>
    <p:extLst>
      <p:ext uri="{BB962C8B-B14F-4D97-AF65-F5344CB8AC3E}">
        <p14:creationId xmlns:p14="http://schemas.microsoft.com/office/powerpoint/2010/main" val="22611704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smtClean="0"/>
              <a:t>閱讀推動的現況</a:t>
            </a:r>
            <a:endParaRPr lang="zh-TW" altLang="en-US" dirty="0">
              <a:cs typeface="+mj-cs"/>
            </a:endParaRPr>
          </a:p>
        </p:txBody>
      </p:sp>
      <p:sp>
        <p:nvSpPr>
          <p:cNvPr id="19458" name="內容版面配置區 2"/>
          <p:cNvSpPr>
            <a:spLocks noGrp="1"/>
          </p:cNvSpPr>
          <p:nvPr>
            <p:ph sz="quarter" idx="1"/>
          </p:nvPr>
        </p:nvSpPr>
        <p:spPr>
          <a:xfrm>
            <a:off x="301625" y="1527175"/>
            <a:ext cx="8504238" cy="4572000"/>
          </a:xfrm>
        </p:spPr>
        <p:txBody>
          <a:bodyPr/>
          <a:lstStyle/>
          <a:p>
            <a:pPr marL="0" indent="0">
              <a:buNone/>
            </a:pPr>
            <a:r>
              <a:rPr lang="zh-TW" altLang="en-US" dirty="0" smtClean="0">
                <a:latin typeface="Georgia" charset="0"/>
                <a:ea typeface="新細明體" charset="0"/>
              </a:rPr>
              <a:t>推動者的努力與疲憊</a:t>
            </a:r>
            <a:endParaRPr lang="en-US" altLang="zh-TW" dirty="0" smtClean="0">
              <a:latin typeface="Georgia" charset="0"/>
              <a:ea typeface="新細明體" charset="0"/>
            </a:endParaRPr>
          </a:p>
          <a:p>
            <a:pPr marL="0" indent="0">
              <a:buNone/>
            </a:pPr>
            <a:r>
              <a:rPr lang="en-US" altLang="zh-TW" dirty="0" smtClean="0">
                <a:latin typeface="Georgia" charset="0"/>
                <a:ea typeface="新細明體" charset="0"/>
              </a:rPr>
              <a:t> </a:t>
            </a:r>
          </a:p>
          <a:p>
            <a:pPr marL="0" indent="0">
              <a:buNone/>
            </a:pPr>
            <a:endParaRPr lang="en-US" altLang="zh-TW" dirty="0" smtClean="0">
              <a:latin typeface="Georgia" charset="0"/>
              <a:ea typeface="新細明體" charset="0"/>
            </a:endParaRPr>
          </a:p>
          <a:p>
            <a:pPr marL="0" indent="0">
              <a:buNone/>
            </a:pPr>
            <a:r>
              <a:rPr lang="zh-TW" altLang="en-US" dirty="0" smtClean="0">
                <a:latin typeface="Georgia" charset="0"/>
                <a:ea typeface="新細明體" charset="0"/>
                <a:hlinkClick r:id="rId2" action="ppaction://hlinksldjump"/>
              </a:rPr>
              <a:t>學習者的表現與興趣</a:t>
            </a:r>
            <a:endParaRPr lang="en-US" altLang="zh-TW" dirty="0">
              <a:latin typeface="Georgia" charset="0"/>
              <a:ea typeface="新細明體" charset="0"/>
            </a:endParaRPr>
          </a:p>
          <a:p>
            <a:r>
              <a:rPr lang="zh-TW" altLang="en-US" dirty="0">
                <a:latin typeface="Georgia" charset="0"/>
                <a:ea typeface="新細明體" charset="0"/>
              </a:rPr>
              <a:t>閱讀能力（文本表層訊息、文本深層訊息、文本與生活的連結、閱讀技巧、閱讀策略</a:t>
            </a:r>
            <a:r>
              <a:rPr lang="en-US" altLang="zh-TW" dirty="0">
                <a:latin typeface="Georgia" charset="0"/>
                <a:ea typeface="新細明體" charset="0"/>
              </a:rPr>
              <a:t>…</a:t>
            </a:r>
            <a:r>
              <a:rPr lang="zh-TW" altLang="en-US" dirty="0" smtClean="0">
                <a:latin typeface="Georgia" charset="0"/>
                <a:ea typeface="新細明體" charset="0"/>
              </a:rPr>
              <a:t>）</a:t>
            </a:r>
            <a:endParaRPr lang="en-US" altLang="zh-TW" dirty="0">
              <a:latin typeface="Georgia" charset="0"/>
              <a:ea typeface="新細明體" charset="0"/>
            </a:endParaRPr>
          </a:p>
          <a:p>
            <a:r>
              <a:rPr lang="zh-TW" altLang="en-US" dirty="0">
                <a:latin typeface="Georgia" charset="0"/>
                <a:ea typeface="新細明體" charset="0"/>
              </a:rPr>
              <a:t>閱讀興趣（頻率、參與度、蒐尋文本、閒暇之飯的活動</a:t>
            </a:r>
            <a:r>
              <a:rPr lang="en-US" altLang="zh-TW" dirty="0">
                <a:latin typeface="Georgia" charset="0"/>
                <a:ea typeface="新細明體" charset="0"/>
              </a:rPr>
              <a:t>…</a:t>
            </a:r>
            <a:r>
              <a:rPr lang="zh-TW" altLang="en-US" dirty="0" smtClean="0">
                <a:latin typeface="Georgia" charset="0"/>
                <a:ea typeface="新細明體" charset="0"/>
              </a:rPr>
              <a:t>）</a:t>
            </a:r>
            <a:endParaRPr lang="en-US" altLang="zh-TW" dirty="0">
              <a:latin typeface="Georgia" charset="0"/>
              <a:ea typeface="新細明體" charset="0"/>
            </a:endParaRPr>
          </a:p>
          <a:p>
            <a:r>
              <a:rPr lang="zh-TW" altLang="en-US" dirty="0">
                <a:latin typeface="Georgia" charset="0"/>
                <a:ea typeface="新細明體" charset="0"/>
              </a:rPr>
              <a:t>社群參與（分享、讀書會、校外社團</a:t>
            </a:r>
            <a:r>
              <a:rPr lang="en-US" altLang="zh-TW" dirty="0">
                <a:latin typeface="Georgia" charset="0"/>
                <a:ea typeface="新細明體" charset="0"/>
              </a:rPr>
              <a:t>…</a:t>
            </a:r>
            <a:r>
              <a:rPr lang="zh-TW" altLang="en-US" dirty="0">
                <a:latin typeface="Georgia" charset="0"/>
                <a:ea typeface="新細明體" charset="0"/>
              </a:rPr>
              <a:t>）</a:t>
            </a:r>
          </a:p>
        </p:txBody>
      </p:sp>
    </p:spTree>
    <p:extLst>
      <p:ext uri="{BB962C8B-B14F-4D97-AF65-F5344CB8AC3E}">
        <p14:creationId xmlns:p14="http://schemas.microsoft.com/office/powerpoint/2010/main" val="24750206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2"/>
          <p:cNvSpPr>
            <a:spLocks noGrp="1"/>
          </p:cNvSpPr>
          <p:nvPr>
            <p:ph type="title"/>
          </p:nvPr>
        </p:nvSpPr>
        <p:spPr/>
        <p:txBody>
          <a:bodyPr/>
          <a:lstStyle/>
          <a:p>
            <a:r>
              <a:rPr lang="zh-TW" altLang="en-US">
                <a:latin typeface="Georgia" charset="0"/>
                <a:ea typeface="微軟正黑體" charset="0"/>
              </a:rPr>
              <a:t>閱讀推動的趨勢</a:t>
            </a:r>
          </a:p>
        </p:txBody>
      </p:sp>
      <p:sp>
        <p:nvSpPr>
          <p:cNvPr id="2" name="文字版面配置區 1"/>
          <p:cNvSpPr>
            <a:spLocks noGrp="1"/>
          </p:cNvSpPr>
          <p:nvPr>
            <p:ph sz="quarter" idx="1"/>
          </p:nvPr>
        </p:nvSpPr>
        <p:spPr/>
        <p:txBody>
          <a:bodyPr/>
          <a:lstStyle/>
          <a:p>
            <a:pPr>
              <a:buFont typeface="Wingdings 2" pitchFamily="18" charset="2"/>
              <a:buChar char=""/>
              <a:defRPr/>
            </a:pPr>
            <a:endParaRPr lang="en-US" altLang="zh-TW" sz="2400" dirty="0" smtClean="0"/>
          </a:p>
          <a:p>
            <a:pPr algn="ctr">
              <a:buFont typeface="Wingdings 2" pitchFamily="18" charset="2"/>
              <a:buChar char=""/>
              <a:defRPr/>
            </a:pPr>
            <a:r>
              <a:rPr lang="zh-TW" altLang="zh-TW" sz="2400" dirty="0" smtClean="0"/>
              <a:t>教</a:t>
            </a:r>
            <a:r>
              <a:rPr lang="zh-TW" altLang="en-US" sz="2400" dirty="0" smtClean="0"/>
              <a:t>知識</a:t>
            </a:r>
            <a:r>
              <a:rPr lang="zh-TW" altLang="zh-TW" sz="2400" dirty="0" smtClean="0"/>
              <a:t>，</a:t>
            </a:r>
            <a:r>
              <a:rPr lang="zh-TW" altLang="zh-TW" sz="2400" dirty="0"/>
              <a:t>更要教能力、教</a:t>
            </a:r>
            <a:r>
              <a:rPr lang="zh-TW" altLang="zh-TW" sz="2400" dirty="0" smtClean="0"/>
              <a:t>策略</a:t>
            </a:r>
            <a:endParaRPr lang="en-US" altLang="zh-TW" sz="2400" dirty="0" smtClean="0"/>
          </a:p>
          <a:p>
            <a:pPr algn="ctr">
              <a:buFont typeface="Wingdings 2" pitchFamily="18" charset="2"/>
              <a:buChar char=""/>
              <a:defRPr/>
            </a:pPr>
            <a:endParaRPr lang="en-US" altLang="zh-TW" sz="2400" dirty="0" smtClean="0"/>
          </a:p>
          <a:p>
            <a:pPr algn="ctr">
              <a:buFont typeface="Wingdings 2" pitchFamily="18" charset="2"/>
              <a:buChar char=""/>
              <a:defRPr/>
            </a:pPr>
            <a:r>
              <a:rPr lang="zh-TW" altLang="zh-TW" sz="2400" dirty="0" smtClean="0"/>
              <a:t>漸進釋</a:t>
            </a:r>
            <a:r>
              <a:rPr lang="zh-TW" altLang="zh-TW" sz="2400" dirty="0"/>
              <a:t>放責任的直接教學</a:t>
            </a:r>
            <a:r>
              <a:rPr lang="zh-TW" altLang="zh-TW" sz="2400" dirty="0" smtClean="0"/>
              <a:t>模式</a:t>
            </a:r>
            <a:endParaRPr lang="en-US" altLang="zh-TW" sz="2400" dirty="0" smtClean="0"/>
          </a:p>
          <a:p>
            <a:pPr algn="ctr">
              <a:buFont typeface="Wingdings 2" pitchFamily="18" charset="2"/>
              <a:buChar char=""/>
              <a:defRPr/>
            </a:pPr>
            <a:endParaRPr lang="en-US" altLang="zh-TW" sz="2400" dirty="0"/>
          </a:p>
          <a:p>
            <a:pPr algn="ctr">
              <a:buFont typeface="Wingdings 2" pitchFamily="18" charset="2"/>
              <a:buChar char=""/>
              <a:defRPr/>
            </a:pPr>
            <a:r>
              <a:rPr lang="zh-TW" altLang="en-US" sz="2400" dirty="0"/>
              <a:t>因應</a:t>
            </a:r>
            <a:r>
              <a:rPr lang="zh-TW" altLang="en-US" sz="2400" dirty="0" smtClean="0"/>
              <a:t>不同學生而給予適當鷹架</a:t>
            </a:r>
            <a:endParaRPr lang="en-US" altLang="zh-TW" sz="2400" dirty="0" smtClean="0"/>
          </a:p>
          <a:p>
            <a:pPr algn="ctr">
              <a:buFont typeface="Wingdings 2" pitchFamily="18" charset="2"/>
              <a:buChar char=""/>
              <a:defRPr/>
            </a:pPr>
            <a:endParaRPr lang="en-US" altLang="zh-TW" sz="2400" dirty="0"/>
          </a:p>
          <a:p>
            <a:pPr algn="ctr">
              <a:buFont typeface="Wingdings 2" pitchFamily="18" charset="2"/>
              <a:buChar char=""/>
              <a:defRPr/>
            </a:pPr>
            <a:r>
              <a:rPr lang="zh-TW" altLang="en-US" sz="2400" dirty="0"/>
              <a:t>跨文本、跨學科、跨年級</a:t>
            </a:r>
            <a:r>
              <a:rPr lang="en-US" altLang="zh-TW" sz="2400" dirty="0"/>
              <a:t> …</a:t>
            </a:r>
            <a:r>
              <a:rPr lang="en-US" altLang="zh-TW" sz="2400" dirty="0" smtClean="0"/>
              <a:t>…</a:t>
            </a:r>
          </a:p>
          <a:p>
            <a:pPr algn="ctr">
              <a:buFont typeface="Wingdings 2" pitchFamily="18" charset="2"/>
              <a:buChar char=""/>
              <a:defRPr/>
            </a:pPr>
            <a:endParaRPr lang="en-US" altLang="zh-TW" sz="2400" dirty="0" smtClean="0"/>
          </a:p>
          <a:p>
            <a:pPr algn="ctr">
              <a:buFont typeface="Wingdings 2" pitchFamily="18" charset="2"/>
              <a:buChar char=""/>
              <a:defRPr/>
            </a:pPr>
            <a:r>
              <a:rPr lang="zh-TW" altLang="en-US" sz="2400" dirty="0" smtClean="0"/>
              <a:t>學習歴程和成果之評估均重要</a:t>
            </a:r>
            <a:endParaRPr lang="en-US" altLang="zh-TW" sz="2400" dirty="0" smtClean="0">
              <a:cs typeface="+mn-cs"/>
            </a:endParaRPr>
          </a:p>
          <a:p>
            <a:pPr>
              <a:buFont typeface="Wingdings 2" pitchFamily="18" charset="2"/>
              <a:buNone/>
              <a:defRPr/>
            </a:pPr>
            <a:endParaRPr lang="zh-TW" altLang="en-US" sz="2400" dirty="0">
              <a:cs typeface="+mn-cs"/>
            </a:endParaRPr>
          </a:p>
        </p:txBody>
      </p:sp>
    </p:spTree>
    <p:extLst>
      <p:ext uri="{BB962C8B-B14F-4D97-AF65-F5344CB8AC3E}">
        <p14:creationId xmlns:p14="http://schemas.microsoft.com/office/powerpoint/2010/main" val="178264227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市鎮">
  <a:themeElements>
    <a:clrScheme name="市鎮">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市鎮">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市鎮">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2805</TotalTime>
  <Words>2128</Words>
  <Application>Microsoft Macintosh PowerPoint</Application>
  <PresentationFormat>如螢幕大小 (4:3)</PresentationFormat>
  <Paragraphs>598</Paragraphs>
  <Slides>58</Slides>
  <Notes>30</Notes>
  <HiddenSlides>0</HiddenSlides>
  <MMClips>0</MMClips>
  <ScaleCrop>false</ScaleCrop>
  <HeadingPairs>
    <vt:vector size="6" baseType="variant">
      <vt:variant>
        <vt:lpstr>佈景主題</vt:lpstr>
      </vt:variant>
      <vt:variant>
        <vt:i4>1</vt:i4>
      </vt:variant>
      <vt:variant>
        <vt:lpstr>內嵌 OLE 伺服器</vt:lpstr>
      </vt:variant>
      <vt:variant>
        <vt:i4>1</vt:i4>
      </vt:variant>
      <vt:variant>
        <vt:lpstr>投影片標題</vt:lpstr>
      </vt:variant>
      <vt:variant>
        <vt:i4>58</vt:i4>
      </vt:variant>
    </vt:vector>
  </HeadingPairs>
  <TitlesOfParts>
    <vt:vector size="60" baseType="lpstr">
      <vt:lpstr>市鎮</vt:lpstr>
      <vt:lpstr>工作表</vt:lpstr>
      <vt:lpstr>閱讀要理解，問題引思維</vt:lpstr>
      <vt:lpstr>設計者</vt:lpstr>
      <vt:lpstr>PowerPoint 簡報</vt:lpstr>
      <vt:lpstr>閱讀推動的現況與趨勢</vt:lpstr>
      <vt:lpstr>閱讀教學的目標</vt:lpstr>
      <vt:lpstr>閱讀的觀點</vt:lpstr>
      <vt:lpstr>閱讀，可不是件容易的事</vt:lpstr>
      <vt:lpstr>閱讀推動的現況</vt:lpstr>
      <vt:lpstr>閱讀推動的趨勢</vt:lpstr>
      <vt:lpstr>改變，就從這一小步開始</vt:lpstr>
      <vt:lpstr>閱讀問思教學</vt:lpstr>
      <vt:lpstr>一小步：以提問精緻閱讀教學</vt:lpstr>
      <vt:lpstr>這一小步與現況教學有何不同？</vt:lpstr>
      <vt:lpstr>想改變，可參考這本手冊…</vt:lpstr>
      <vt:lpstr>滲透式的影響：走不快、但卻能走得穩</vt:lpstr>
      <vt:lpstr>閱讀成效的評估</vt:lpstr>
      <vt:lpstr>問思教學的示範與實作</vt:lpstr>
      <vt:lpstr>PowerPoint 簡報</vt:lpstr>
      <vt:lpstr>PowerPoint 簡報</vt:lpstr>
      <vt:lpstr>好問題，怎麼來？</vt:lpstr>
      <vt:lpstr>好問題：示範篇</vt:lpstr>
      <vt:lpstr>設定適當的目標和時程</vt:lpstr>
      <vt:lpstr>規畫到達目標的每一步</vt:lpstr>
      <vt:lpstr>相關資源的介紹與找尋</vt:lpstr>
      <vt:lpstr>參考： PIRLS試題、PISA試題</vt:lpstr>
      <vt:lpstr>資源： 《問好問題》</vt:lpstr>
      <vt:lpstr>資源：《閱讀理解文章與試題範例》 http://blog.roodo.com/readnews/archives/cat_930213.html</vt:lpstr>
      <vt:lpstr>資源：《挑戰閱讀理解力》 </vt:lpstr>
      <vt:lpstr>資源：《閱讀理解﹣問思教學手冊》</vt:lpstr>
      <vt:lpstr>資源：《倒立的老鼠》</vt:lpstr>
      <vt:lpstr>謝謝聆聽</vt:lpstr>
      <vt:lpstr>主題閱讀</vt:lpstr>
      <vt:lpstr>PowerPoint 簡報</vt:lpstr>
      <vt:lpstr>PowerPoint 簡報</vt:lpstr>
      <vt:lpstr>PowerPoint 簡報</vt:lpstr>
      <vt:lpstr>PowerPoint 簡報</vt:lpstr>
      <vt:lpstr>PowerPoint 簡報</vt:lpstr>
      <vt:lpstr>PowerPoint 簡報</vt:lpstr>
      <vt:lpstr>PowerPoint 簡報</vt:lpstr>
      <vt:lpstr>PowerPoint 簡報</vt:lpstr>
      <vt:lpstr>國際評比的意義</vt:lpstr>
      <vt:lpstr>PowerPoint 簡報</vt:lpstr>
      <vt:lpstr>PIRLS 2006</vt:lpstr>
      <vt:lpstr>PISA 2006</vt:lpstr>
      <vt:lpstr>PIRLS 2006</vt:lpstr>
      <vt:lpstr>PIRLS 2011</vt:lpstr>
      <vt:lpstr>與PIRLS 2006比較</vt:lpstr>
      <vt:lpstr>閱讀教學的時數</vt:lpstr>
      <vt:lpstr>推動閱讀的系列計畫有成效</vt:lpstr>
      <vt:lpstr>閱讀教學時數</vt:lpstr>
      <vt:lpstr>PowerPoint 簡報</vt:lpstr>
      <vt:lpstr>問題引導了思考</vt:lpstr>
      <vt:lpstr>問題引導了思考</vt:lpstr>
      <vt:lpstr>問題引導了思考</vt:lpstr>
      <vt:lpstr>問思教學的回饋</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閱讀理論與大腦發展</dc:title>
  <dc:creator>Marn-Ling</dc:creator>
  <cp:lastModifiedBy>HsinHsi Chen</cp:lastModifiedBy>
  <cp:revision>271</cp:revision>
  <dcterms:created xsi:type="dcterms:W3CDTF">2009-01-18T08:20:34Z</dcterms:created>
  <dcterms:modified xsi:type="dcterms:W3CDTF">2013-04-10T06:31:35Z</dcterms:modified>
</cp:coreProperties>
</file>